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76" r:id="rId2"/>
    <p:sldId id="294" r:id="rId3"/>
    <p:sldId id="349" r:id="rId4"/>
    <p:sldId id="350" r:id="rId5"/>
    <p:sldId id="353" r:id="rId6"/>
    <p:sldId id="354" r:id="rId7"/>
    <p:sldId id="351" r:id="rId8"/>
    <p:sldId id="341" r:id="rId9"/>
    <p:sldId id="352" r:id="rId10"/>
    <p:sldId id="355" r:id="rId11"/>
    <p:sldId id="356" r:id="rId12"/>
    <p:sldId id="357" r:id="rId13"/>
    <p:sldId id="359" r:id="rId14"/>
    <p:sldId id="361" r:id="rId15"/>
    <p:sldId id="360" r:id="rId16"/>
    <p:sldId id="362" r:id="rId17"/>
    <p:sldId id="363" r:id="rId18"/>
    <p:sldId id="364" r:id="rId19"/>
    <p:sldId id="365" r:id="rId20"/>
    <p:sldId id="366" r:id="rId21"/>
    <p:sldId id="275" r:id="rId22"/>
  </p:sldIdLst>
  <p:sldSz cx="9144000" cy="6858000" type="screen4x3"/>
  <p:notesSz cx="6858000" cy="99456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89482" autoAdjust="0"/>
  </p:normalViewPr>
  <p:slideViewPr>
    <p:cSldViewPr>
      <p:cViewPr varScale="1">
        <p:scale>
          <a:sx n="88" d="100"/>
          <a:sy n="88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1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17695C-A178-4842-83CC-DE3B95FB7D83}" type="datetimeFigureOut">
              <a:rPr lang="pl-PL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GB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C759B7-A368-4975-9B3A-4AE3EF5F80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023E0C-620B-4FEB-B6DB-16445BE1E1D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0FD0-7988-4219-B094-886DD98D9332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83C8-4236-4386-9D16-5B3FA4880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A1C0-2B1C-4EE4-B99F-FD6A58E8F53C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49E8-DE72-4D7B-8C6A-11278753E2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87B8-2B7B-4F51-86DF-3A7AE6D41327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2954-3585-4108-8E0B-2C06CFB020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F491-CD05-4303-B242-116A905F4CC5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60241-0E62-4140-B8CB-DD45CDE42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A28F-1B2F-4F12-B095-D4F9C7D54F59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0B81-09CD-4649-A9A9-262DA6C077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C77D8-4DA9-4299-A2FD-A8D7130563E9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3CBA-200E-4F66-9D8B-146311201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5CD0E-E01C-427C-8BAF-98FD09EE1A29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0B36-E33D-45EE-A842-F5546225E9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F53E-50BF-4470-92A4-A8592FC83F19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511F-C569-4DFB-A84E-23694C115D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13733-A997-4CA0-B009-8961A6E42370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3D3C-DF8C-4014-9884-5422334278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198A-92C2-4782-9BA3-00BCDF7EDE5B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D892-6C18-4E12-8D69-C883E7F512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86A9-25A4-46D4-ACC7-1F72F0384D6F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DBF51-75F3-4BEF-9378-30D0CC0F51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D74A73-5B24-46FE-853F-E12DBBCDE528}" type="datetime1">
              <a:rPr lang="pl-PL" smtClean="0"/>
              <a:pPr>
                <a:defRPr/>
              </a:pPr>
              <a:t>2013-06-22</a:t>
            </a:fld>
            <a:endParaRPr lang="en-GB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3AD1F5-E54A-442B-A6BF-DC154331F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.srokosz@bskk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851648" cy="2736304"/>
          </a:xfrm>
        </p:spPr>
        <p:txBody>
          <a:bodyPr>
            <a:noAutofit/>
          </a:bodyPr>
          <a:lstStyle/>
          <a:p>
            <a:pPr algn="ctr"/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Mieszkaniowe rachunki powiernicze,</a:t>
            </a:r>
            <a:b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gwarancje bankowe oraz gwarancje ubezpieczeniowe </a:t>
            </a:r>
            <a:b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 świetle postanowień ustawy o ochronie praw nabywcy lokalu mieszkalnego lub domu jednorodzinnego.</a:t>
            </a:r>
            <a:b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Zalety i wady regulacji.</a:t>
            </a:r>
            <a:b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pl-PL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950" cy="2137991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pl-PL" sz="2400" dirty="0" smtClean="0"/>
              <a:t>dr  hab. Witold Srokosz</a:t>
            </a:r>
          </a:p>
          <a:p>
            <a:pPr marR="0">
              <a:lnSpc>
                <a:spcPct val="80000"/>
              </a:lnSpc>
            </a:pPr>
            <a:r>
              <a:rPr lang="pl-PL" sz="2400" dirty="0" smtClean="0"/>
              <a:t>Uniwersytet Wrocławski</a:t>
            </a:r>
          </a:p>
          <a:p>
            <a:pPr marR="0">
              <a:lnSpc>
                <a:spcPct val="80000"/>
              </a:lnSpc>
            </a:pPr>
            <a:r>
              <a:rPr lang="pl-PL" sz="2400" dirty="0" smtClean="0"/>
              <a:t>Wydział Prawa, Administracji i Ekonomii</a:t>
            </a:r>
          </a:p>
          <a:p>
            <a:pPr marR="0">
              <a:lnSpc>
                <a:spcPct val="80000"/>
              </a:lnSpc>
            </a:pPr>
            <a:r>
              <a:rPr lang="pl-PL" sz="2400" dirty="0" smtClean="0"/>
              <a:t>Katedra Prawa Finansowego</a:t>
            </a:r>
          </a:p>
          <a:p>
            <a:pPr marR="0">
              <a:lnSpc>
                <a:spcPct val="80000"/>
              </a:lnSpc>
            </a:pPr>
            <a:r>
              <a:rPr lang="pl-PL" sz="2400" dirty="0" err="1" smtClean="0"/>
              <a:t>witeks@prawo.uni.wroc.p</a:t>
            </a:r>
            <a:r>
              <a:rPr lang="pl-PL" sz="2400" dirty="0" err="1" smtClean="0">
                <a:hlinkClick r:id="rId2"/>
              </a:rPr>
              <a:t>l</a:t>
            </a: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  <a:p>
            <a:pPr marR="0">
              <a:lnSpc>
                <a:spcPct val="80000"/>
              </a:lnSpc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394368"/>
          </a:xfrm>
        </p:spPr>
        <p:txBody>
          <a:bodyPr/>
          <a:lstStyle/>
          <a:p>
            <a:r>
              <a:rPr lang="pl-PL" dirty="0" smtClean="0"/>
              <a:t>Sytuacja powierzającego na gruncie art. 59 pr. bank. w porównaniu do ochrony nabywcy w </a:t>
            </a:r>
            <a:r>
              <a:rPr lang="pl-PL" dirty="0" err="1" smtClean="0"/>
              <a:t>u.o.p.n.l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196752"/>
            <a:ext cx="3598168" cy="5051648"/>
          </a:xfrm>
        </p:spPr>
        <p:txBody>
          <a:bodyPr/>
          <a:lstStyle/>
          <a:p>
            <a:pPr>
              <a:buAutoNum type="arabicPeriod"/>
              <a:tabLst>
                <a:tab pos="358775" algn="l"/>
              </a:tabLst>
            </a:pP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Brak dostępu do informacji o stanie konta i o przeprowadzonych informacjach (możliwość modyfikacji w umowie </a:t>
            </a:r>
            <a:r>
              <a:rPr lang="pl-PL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rach</a:t>
            </a: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pow.)</a:t>
            </a:r>
          </a:p>
          <a:p>
            <a:pPr>
              <a:tabLst>
                <a:tab pos="358775" algn="l"/>
              </a:tabLst>
            </a:pP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Brak ustawowych obowiązków ewidencyjnych banku w stosunku do powierzającego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499992" y="1268760"/>
            <a:ext cx="4463678" cy="4979640"/>
          </a:xfrm>
        </p:spPr>
        <p:txBody>
          <a:bodyPr/>
          <a:lstStyle/>
          <a:p>
            <a:pPr marL="0" indent="0">
              <a:buAutoNum type="arabicPeriod"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5 ust. 3 – bank prowadzący mieszkaniowy rachunek powierniczy na żądanie nabywcy informuje nabywcę o dokonanych wpłatach i wypłatach</a:t>
            </a:r>
          </a:p>
          <a:p>
            <a:pPr marL="0" indent="0">
              <a:buAutoNum type="arabicPeriod"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art. 5 ust. 2 – bank prowadzący rachunek powierniczy ewidencjonuje wpłaty i wypłaty odrębnie dla każdego nabywcy</a:t>
            </a:r>
            <a:endParaRPr lang="pl-P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548680"/>
            <a:ext cx="3598168" cy="5699720"/>
          </a:xfrm>
        </p:spPr>
        <p:txBody>
          <a:bodyPr/>
          <a:lstStyle/>
          <a:p>
            <a:r>
              <a:rPr lang="pl-PL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Możliwość wypowiedzenia umowy rachunku powierniczego przez powiernika</a:t>
            </a:r>
          </a:p>
          <a:p>
            <a:r>
              <a:rPr lang="pl-PL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Możliwość zmiany umowy rachunku powierniczego bez zgody nabywcy</a:t>
            </a:r>
          </a:p>
          <a:p>
            <a:r>
              <a:rPr lang="pl-PL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 Powiernik wykorzystuje środki na rachunku zgodnie z umową rachunku powierniczego</a:t>
            </a:r>
            <a:endParaRPr lang="pl-PL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427984" y="548680"/>
            <a:ext cx="4258816" cy="569972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Ustawowe wyłączenie takiej możliwości (art. 5 ust. 4)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Ustawowe wyłączenie takiej możliwości (art. 6 ust. 4)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Ustawowe zastrzeżenie, że deweloper dysponuje środkami z otwartego mieszkaniowego rachunku powierniczego wyłącznie w celu realizacji przedsięwzięcia deweloperskiego (art. 8)</a:t>
            </a:r>
            <a:endParaRPr lang="pl-P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755576" y="260648"/>
            <a:ext cx="3310136" cy="5915744"/>
          </a:xfrm>
        </p:spPr>
        <p:txBody>
          <a:bodyPr/>
          <a:lstStyle/>
          <a:p>
            <a:r>
              <a:rPr lang="pl-PL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6. Wypłata środków powiernikowi na zasadach określonych w umowie rachunku powierniczego</a:t>
            </a:r>
          </a:p>
          <a:p>
            <a:endParaRPr lang="pl-PL" sz="26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7. Zasady kontroli przez bank warunków wypłaty środków powiernikowi może określać umowa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995936" y="260648"/>
            <a:ext cx="4896544" cy="6120680"/>
          </a:xfrm>
        </p:spPr>
        <p:txBody>
          <a:bodyPr/>
          <a:lstStyle/>
          <a:p>
            <a:pPr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Wypłata środków deweloperowi  na zasadach określonych w ustawie (art. 10 i 11)</a:t>
            </a:r>
          </a:p>
          <a:p>
            <a:pPr>
              <a:buNone/>
            </a:pPr>
            <a:endParaRPr lang="pl-PL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Zasady kontroli przez bank warunków wypłaty środków deweloperowi określa ustawa  (art. 12)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764704"/>
            <a:ext cx="2950096" cy="5483696"/>
          </a:xfrm>
        </p:spPr>
        <p:txBody>
          <a:bodyPr/>
          <a:lstStyle/>
          <a:p>
            <a:r>
              <a:rPr lang="pl-PL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8. Brak ustawowego nakazu wypłaty powierzającemu środków z rachunku w określonych okolicznościach (taki obowiązek może nakładać umowa)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779912" y="908720"/>
            <a:ext cx="4906888" cy="533968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Ustawowy nakaz wypłaty nabywcy w razie :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odstąpienia przez nabywcę lub dewelopera od umowy deweloperskiej (art. 13)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 przedstawieniu zgodnych oświadczeń woli o sposobie podziału środków pieniężnych zgromadzonych przez nabywcę na rachunku (art. 14)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zob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też art. 6 ust. 3]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(obowiązek wypłaty może również wynikać z umowy)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836712"/>
            <a:ext cx="3238128" cy="5411688"/>
          </a:xfrm>
        </p:spPr>
        <p:txBody>
          <a:bodyPr/>
          <a:lstStyle/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Art. 393. k.c.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§ 1. Jeżeli w umowie zastrzeżono, że dłużnik spełni świadczenie na rzecz osoby trzeciej, osoba ta, w braku odmiennego postanowienia umowy, może żądać bezpośrednio od dłużnika spełnienia zastrzeżonego świadczenia. 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§ 2. Zastrzeżenie co do obowiązku świadczenia na rzecz osoby trzeciej nie może być odwołane ani zmienione, jeżeli osoba trzecia oświadczyła którejkolwiek ze stron, że chce z zastrzeżenia skorzystać. 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§ 3. Dłużnik może podnieść zarzuty z umowy także przeciwko osobie trzeciej.</a:t>
            </a:r>
          </a:p>
          <a:p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0" y="836712"/>
            <a:ext cx="4114800" cy="5411688"/>
          </a:xfrm>
        </p:spPr>
        <p:txBody>
          <a:bodyPr/>
          <a:lstStyle/>
          <a:p>
            <a:pPr>
              <a:buNone/>
            </a:pP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Ustawowy nakaz wypłaty nabywcy w razie :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odstąpienia przez nabywcę lub dewelopera od umowy deweloperskiej (art. 13)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po przedstawieniu zgodnych oświadczeń woli o sposobie podziału środków pieniężnych zgromadzonych przez nabywcę na rachunku (art. 14)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zob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też art. 6 ust. 3]</a:t>
            </a:r>
          </a:p>
          <a:p>
            <a:pPr>
              <a:buNone/>
            </a:pP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(obowiązek wypłaty może również wynikać z umowy)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62664" cy="46637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 nabywca jest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konsumentem (w relacji do banku)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268760"/>
            <a:ext cx="2878088" cy="4979640"/>
          </a:xfrm>
        </p:spPr>
        <p:txBody>
          <a:bodyPr/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 22</a:t>
            </a:r>
            <a:r>
              <a:rPr lang="pl-PL" sz="20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k.c.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Za konsumenta uważa się osobę fizyczną dokonującą czynności prawnej niezwiązanej bezpośrednio z jej działalnością gospodarczą lub zawodową</a:t>
            </a: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lipsa 4"/>
          <p:cNvSpPr/>
          <p:nvPr/>
        </p:nvSpPr>
        <p:spPr>
          <a:xfrm>
            <a:off x="5796136" y="1052736"/>
            <a:ext cx="180020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bank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5940152" y="4941168"/>
            <a:ext cx="172819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deweloper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220072" y="1772816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rachunek powierniczy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987824" y="4653136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nabywca</a:t>
            </a:r>
            <a:endParaRPr lang="pl-PL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7380312" y="2492896"/>
            <a:ext cx="144016" cy="266429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zaokrąglony 9"/>
          <p:cNvSpPr/>
          <p:nvPr/>
        </p:nvSpPr>
        <p:spPr>
          <a:xfrm>
            <a:off x="6732240" y="3429000"/>
            <a:ext cx="1944216" cy="79208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rachunku powierniczego</a:t>
            </a:r>
            <a:endParaRPr lang="pl-PL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3995936" y="5157192"/>
            <a:ext cx="1872208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zaokrąglony 11"/>
          <p:cNvSpPr/>
          <p:nvPr/>
        </p:nvSpPr>
        <p:spPr>
          <a:xfrm>
            <a:off x="3995936" y="5301208"/>
            <a:ext cx="2160240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deweloperska</a:t>
            </a:r>
            <a:endParaRPr lang="pl-PL" dirty="0"/>
          </a:p>
        </p:txBody>
      </p:sp>
      <p:cxnSp>
        <p:nvCxnSpPr>
          <p:cNvPr id="13" name="Kształt 12"/>
          <p:cNvCxnSpPr/>
          <p:nvPr/>
        </p:nvCxnSpPr>
        <p:spPr>
          <a:xfrm rot="5400000" flipH="1" flipV="1">
            <a:off x="3059832" y="2564904"/>
            <a:ext cx="2736304" cy="1440160"/>
          </a:xfrm>
          <a:prstGeom prst="curvedConnector3">
            <a:avLst>
              <a:gd name="adj1" fmla="val 1009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3203848" y="2924944"/>
            <a:ext cx="1296144" cy="64807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wpłata</a:t>
            </a:r>
            <a:endParaRPr lang="pl-PL" dirty="0"/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5868144" y="2492896"/>
            <a:ext cx="720080" cy="2448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a 15"/>
          <p:cNvSpPr/>
          <p:nvPr/>
        </p:nvSpPr>
        <p:spPr>
          <a:xfrm>
            <a:off x="5220072" y="2852936"/>
            <a:ext cx="1368152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wypłaty</a:t>
            </a:r>
          </a:p>
        </p:txBody>
      </p:sp>
      <p:sp>
        <p:nvSpPr>
          <p:cNvPr id="17" name="Elipsa 16"/>
          <p:cNvSpPr/>
          <p:nvPr/>
        </p:nvSpPr>
        <p:spPr>
          <a:xfrm>
            <a:off x="4139952" y="6021288"/>
            <a:ext cx="2376264" cy="576064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Umowa przedwstępna</a:t>
            </a:r>
            <a:endParaRPr lang="pl-PL" dirty="0">
              <a:solidFill>
                <a:srgbClr val="FF0000"/>
              </a:solidFill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4067944" y="2492896"/>
            <a:ext cx="1368152" cy="21602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  <p:sp>
        <p:nvSpPr>
          <p:cNvPr id="27" name="Elipsa 26"/>
          <p:cNvSpPr/>
          <p:nvPr/>
        </p:nvSpPr>
        <p:spPr>
          <a:xfrm>
            <a:off x="3995936" y="3573016"/>
            <a:ext cx="1368152" cy="11521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wypłata - ustawa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71600" y="764704"/>
            <a:ext cx="7715200" cy="548369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Art. 385 </a:t>
            </a:r>
            <a:r>
              <a:rPr lang="pl-PL" b="1" baseline="30000" dirty="0" smtClean="0"/>
              <a:t>1</a:t>
            </a:r>
            <a:r>
              <a:rPr lang="pl-PL" b="1" dirty="0" smtClean="0"/>
              <a:t> k.c.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§ 1. Postanowienia </a:t>
            </a:r>
            <a:r>
              <a:rPr lang="pl-PL" dirty="0" smtClean="0">
                <a:solidFill>
                  <a:srgbClr val="FF0000"/>
                </a:solidFill>
              </a:rPr>
              <a:t>umowy zawieranej z konsumentem </a:t>
            </a:r>
            <a:r>
              <a:rPr lang="pl-PL" dirty="0" smtClean="0"/>
              <a:t>nie uzgodnione indywidualnie nie wiążą go, jeżeli kształtują jego prawa i obowiązki w sposób sprzeczny z dobrymi obyczajami, rażąco naruszając jego interesy (niedozwolone postanowienia umowne). Nie dotyczy to postanowień określających główne świadczenia stron, w tym cenę lub wynagrodzenie, jeżeli zostały sformułowane w sposób jednoznaczny.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394368"/>
          </a:xfrm>
        </p:spPr>
        <p:txBody>
          <a:bodyPr/>
          <a:lstStyle/>
          <a:p>
            <a:r>
              <a:rPr lang="pl-PL" dirty="0" smtClean="0"/>
              <a:t>Gwarancja bankowa i gwarancja ubezpieczeniowa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55576" y="1196752"/>
            <a:ext cx="7931224" cy="505164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Art. 4. </a:t>
            </a:r>
            <a:r>
              <a:rPr lang="pl-PL" dirty="0" smtClean="0"/>
              <a:t>Deweloper zapewnia nabywcom co najmniej jeden z następujących środków ochrony:</a:t>
            </a:r>
          </a:p>
          <a:p>
            <a:pPr>
              <a:buNone/>
            </a:pPr>
            <a:r>
              <a:rPr lang="pl-PL" dirty="0" smtClean="0"/>
              <a:t>1) zamknięty mieszkaniowy rachunek powierniczy;</a:t>
            </a:r>
          </a:p>
          <a:p>
            <a:pPr>
              <a:buNone/>
            </a:pPr>
            <a:r>
              <a:rPr lang="pl-PL" dirty="0" smtClean="0"/>
              <a:t>2) otwarty mieszkaniowy rachunek powierniczy i gwarancję ubezpieczeniową;</a:t>
            </a:r>
          </a:p>
          <a:p>
            <a:pPr>
              <a:buNone/>
            </a:pPr>
            <a:r>
              <a:rPr lang="pl-PL" dirty="0" smtClean="0"/>
              <a:t>3) otwarty mieszkaniowy rachunek powierniczy i gwarancję bankową;</a:t>
            </a:r>
          </a:p>
          <a:p>
            <a:pPr>
              <a:buNone/>
            </a:pPr>
            <a:r>
              <a:rPr lang="pl-PL" dirty="0" smtClean="0"/>
              <a:t>4) otwarty mieszkaniowy rachunek powierniczy.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67544" y="620688"/>
            <a:ext cx="3816424" cy="5627712"/>
          </a:xfrm>
        </p:spPr>
        <p:txBody>
          <a:bodyPr/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 15 ust. 1.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u.o.p.n.l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Deweloper zapewni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nabywcy </a:t>
            </a:r>
            <a:r>
              <a:rPr lang="pl-P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gwarancję bankową</a:t>
            </a:r>
            <a:r>
              <a:rPr lang="pl-PL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lub </a:t>
            </a:r>
            <a:r>
              <a:rPr lang="pl-PL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gwarancję ubezpieczeniową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na mocy której bank lub zakład ubezpieczeń wypłaci nabywcy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— na jego żądanie — środki w wysokości wpłaconych na rzecz dewelopera kwot w przypadku: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1) ogłoszenia upadłości dewelopera, albo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2) odstąpienia przez nabywcę od umowy deweloperskiej na podstawie art. 29 ust. 1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6.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283968" y="692696"/>
            <a:ext cx="4402832" cy="5555704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 81. pr. bank.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1. Gwarancją bankową jest jednostronne zobowiązanie banku-gwaranta, że po spełnieniu przez podmiot uprawniony (beneficjenta gwarancji) określonych warunków zapłaty, które mogą być stwierdzone określonymi w tym zapewnieniu dokumentami, jakie beneficjent załączy do sporządzonego we wskazanej formie żądania zapłaty, bank ten wykona świadczenie pieniężne na rzecz beneficjenta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gwa-rancji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– bezpośrednio albo za pośrednictwem innego banku.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755576" y="764704"/>
            <a:ext cx="5976664" cy="5483696"/>
          </a:xfrm>
        </p:spPr>
        <p:txBody>
          <a:bodyPr/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Art. 15 ust. 3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u.o.p.n.l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Gwarancja bankowa lub gwarancja ubezpieczeniowa </a:t>
            </a:r>
            <a:r>
              <a:rPr lang="pl-PL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wygasa w dniu podpisania aktu notarialnego umowy przenoszącej na nabywcę prawo, o którym mowa w art. 1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w stanie wolnym od obciążeń, praw i roszczeń osób trzecich, z wyjątkiem obciążeń na które wyraził zgodę nabywca.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959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dirty="0" smtClean="0"/>
              <a:t>Źródła prawa</a:t>
            </a:r>
          </a:p>
          <a:p>
            <a:pPr>
              <a:buNone/>
            </a:pPr>
            <a:r>
              <a:rPr lang="pl-PL" dirty="0" smtClean="0"/>
              <a:t>Ustawa z dnia 16 września 2011 r. o ochronie praw nabywcy lokalu mieszkalnego lub domu jednorodzinnego</a:t>
            </a:r>
          </a:p>
          <a:p>
            <a:pPr>
              <a:buNone/>
            </a:pPr>
            <a:r>
              <a:rPr lang="pl-PL" dirty="0" smtClean="0"/>
              <a:t>Prawo upadłościowe i naprawcze </a:t>
            </a:r>
          </a:p>
          <a:p>
            <a:pPr>
              <a:buNone/>
            </a:pPr>
            <a:r>
              <a:rPr lang="pl-PL" dirty="0" smtClean="0"/>
              <a:t>Ustawa Prawo bankowe</a:t>
            </a:r>
          </a:p>
          <a:p>
            <a:pPr>
              <a:buNone/>
            </a:pPr>
            <a:r>
              <a:rPr lang="pl-PL" dirty="0" smtClean="0"/>
              <a:t>Ustawa o usługach płatniczych</a:t>
            </a:r>
          </a:p>
          <a:p>
            <a:pPr>
              <a:buNone/>
            </a:pPr>
            <a:r>
              <a:rPr lang="pl-PL" dirty="0" smtClean="0"/>
              <a:t>Kodeks cywilny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baseline="30000" dirty="0" smtClean="0"/>
              <a:t> </a:t>
            </a: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627784" y="6492875"/>
            <a:ext cx="3352800" cy="365125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683568" y="764704"/>
            <a:ext cx="8003232" cy="5483696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Wybrana literatura :</a:t>
            </a:r>
          </a:p>
          <a:p>
            <a:pPr>
              <a:buNone/>
            </a:pPr>
            <a:r>
              <a:rPr lang="pl-PL" sz="2000" dirty="0" smtClean="0"/>
              <a:t>T. Czech, Charakterystyka prawna umowy rachunku mieszkaniowego, „Monitor Prawa Bankowego” 2013, Nr 4.</a:t>
            </a:r>
          </a:p>
          <a:p>
            <a:pPr>
              <a:buNone/>
            </a:pPr>
            <a:r>
              <a:rPr lang="pl-PL" sz="2000" dirty="0" smtClean="0"/>
              <a:t>T. Czech, Ustawa deweloperska. Komentarz, Warszawa 2013.</a:t>
            </a:r>
          </a:p>
          <a:p>
            <a:pPr>
              <a:buNone/>
            </a:pPr>
            <a:r>
              <a:rPr lang="pl-PL" sz="2000" dirty="0" smtClean="0"/>
              <a:t>P. </a:t>
            </a:r>
            <a:r>
              <a:rPr lang="pl-PL" sz="2000" dirty="0" err="1" smtClean="0"/>
              <a:t>Bodył-Szymala</a:t>
            </a:r>
            <a:r>
              <a:rPr lang="pl-PL" sz="2000" dirty="0" smtClean="0"/>
              <a:t>, Mieszkaniowy rachunek powierniczy – zagadnienia wybrane dotyczące stron umowy, „Monitor Prawa Bankowego” 2012, Nr 5.</a:t>
            </a:r>
          </a:p>
          <a:p>
            <a:pPr>
              <a:buNone/>
            </a:pPr>
            <a:r>
              <a:rPr lang="pl-PL" sz="2000" dirty="0" smtClean="0"/>
              <a:t>A. </a:t>
            </a:r>
            <a:r>
              <a:rPr lang="pl-PL" sz="2000" dirty="0" err="1" smtClean="0"/>
              <a:t>Burzak</a:t>
            </a:r>
            <a:r>
              <a:rPr lang="pl-PL" sz="2000" dirty="0" smtClean="0"/>
              <a:t>, M. Okoń, P. Pałka, Ochrona praw nabywcy lokalu mieszkalnego lub domu jednorodzinnego. Komentarz, Warszawa </a:t>
            </a:r>
            <a:r>
              <a:rPr lang="pl-PL" sz="2000" dirty="0" smtClean="0"/>
              <a:t>2012</a:t>
            </a:r>
          </a:p>
          <a:p>
            <a:pPr>
              <a:buNone/>
            </a:pPr>
            <a:r>
              <a:rPr lang="pl-PL" sz="2000" dirty="0" smtClean="0"/>
              <a:t>R. Rykowski, Uwagi o bankowym rachunku powierniczym, „Przegląd Prawa Handlowego” 2005, Nr 7.</a:t>
            </a:r>
          </a:p>
          <a:p>
            <a:pPr>
              <a:buNone/>
            </a:pPr>
            <a:r>
              <a:rPr lang="pl-PL" sz="2000" dirty="0" smtClean="0"/>
              <a:t>I. Karasek, Komentarz do art. 59 ustawy Prawo bankowe (w:) Prawo bankowe. Komentarz, F. Zoll (red.), Tom I, </a:t>
            </a:r>
            <a:r>
              <a:rPr lang="pl-PL" sz="2000" dirty="0" err="1" smtClean="0"/>
              <a:t>Zakamycze</a:t>
            </a:r>
            <a:r>
              <a:rPr lang="pl-PL" sz="2000" dirty="0" smtClean="0"/>
              <a:t>, </a:t>
            </a:r>
            <a:r>
              <a:rPr lang="pl-PL" sz="2000" dirty="0" smtClean="0"/>
              <a:t>2005.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dirty="0" smtClean="0"/>
          </a:p>
          <a:p>
            <a:pPr algn="ctr"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  <a:p>
            <a:pPr>
              <a:buFont typeface="Wingdings 2" pitchFamily="18" charset="2"/>
              <a:buNone/>
            </a:pP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1071538" y="4357694"/>
            <a:ext cx="74022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DZIĘKUJĘ ZA UWAGĘ </a:t>
            </a:r>
          </a:p>
        </p:txBody>
      </p:sp>
      <p:pic>
        <p:nvPicPr>
          <p:cNvPr id="32772" name="Obraz 5" descr="p-010367-00-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642938"/>
            <a:ext cx="38576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/>
          <a:lstStyle/>
          <a:p>
            <a:r>
              <a:rPr lang="pl-PL" sz="2800" dirty="0" smtClean="0"/>
              <a:t>Umowa rachunku powierniczego – art. 59 pr. bank.</a:t>
            </a:r>
            <a:endParaRPr lang="pl-PL" sz="2800" dirty="0"/>
          </a:p>
        </p:txBody>
      </p:sp>
      <p:sp>
        <p:nvSpPr>
          <p:cNvPr id="4" name="Elipsa 3"/>
          <p:cNvSpPr/>
          <p:nvPr/>
        </p:nvSpPr>
        <p:spPr>
          <a:xfrm>
            <a:off x="5724128" y="1484784"/>
            <a:ext cx="2016224" cy="115212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bank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5796136" y="4581128"/>
            <a:ext cx="201622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powiernik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971600" y="3140968"/>
            <a:ext cx="2376264" cy="11521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powierzający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7" name="Strzałka w lewo i prawo 6"/>
          <p:cNvSpPr/>
          <p:nvPr/>
        </p:nvSpPr>
        <p:spPr>
          <a:xfrm rot="1442028">
            <a:off x="2865956" y="4110927"/>
            <a:ext cx="3240360" cy="1152128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powiernicza</a:t>
            </a:r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6732240" y="2924944"/>
            <a:ext cx="72008" cy="165618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zaokrąglony 12"/>
          <p:cNvSpPr/>
          <p:nvPr/>
        </p:nvSpPr>
        <p:spPr>
          <a:xfrm>
            <a:off x="5508104" y="3429000"/>
            <a:ext cx="2520280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rachunku powierniczego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5436096" y="2564904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rachunek powierniczy</a:t>
            </a:r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art. 59. pr. bank.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1. Na rachunku powierniczym mogą być gromadzone wyłącznie środki pieniężne powierzone posiadaczowi rachunku – na podstawie odrębnej umowy – przez osobę trzecią. </a:t>
            </a:r>
          </a:p>
          <a:p>
            <a:pPr>
              <a:buNone/>
            </a:pPr>
            <a:r>
              <a:rPr lang="pl-PL" dirty="0" smtClean="0"/>
              <a:t>2. Stronami umowy rachunku powierniczego są bank i posiadacz rachunku (powiernik). </a:t>
            </a:r>
          </a:p>
          <a:p>
            <a:pPr>
              <a:buNone/>
            </a:pPr>
            <a:r>
              <a:rPr lang="pl-PL" dirty="0" smtClean="0"/>
              <a:t>3. Umowa, o której mowa w ust. 2, określa </a:t>
            </a:r>
            <a:r>
              <a:rPr lang="pl-PL" dirty="0" smtClean="0">
                <a:solidFill>
                  <a:srgbClr val="FF0000"/>
                </a:solidFill>
              </a:rPr>
              <a:t>warunki, jakie powinny być spełnione, aby środki pieniężne osób trzecich wpłacone na rachunek mogły być wypłacone posiadaczowi rachunku lub aby jego dyspozycje w zakresie wykorzystania tych środków mogły być zrealizowane.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559896"/>
          </a:xfrm>
        </p:spPr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Powiernik – pełnoprawny posiadacz rachunku powierniczego</a:t>
            </a:r>
          </a:p>
          <a:p>
            <a:pPr>
              <a:buFontTx/>
              <a:buChar char="-"/>
            </a:pPr>
            <a:r>
              <a:rPr lang="pl-PL" dirty="0" smtClean="0"/>
              <a:t>- Powiernik – zobowiązany, wobec powierzającego na podstawie umowy powierniczej, do dysponowania środkami na rachunku w sposób określony w umowie powierniczej</a:t>
            </a:r>
          </a:p>
          <a:p>
            <a:pPr>
              <a:buFontTx/>
              <a:buChar char="-"/>
            </a:pPr>
            <a:r>
              <a:rPr lang="pl-PL" dirty="0" smtClean="0"/>
              <a:t>-  bank jest związany </a:t>
            </a:r>
            <a:r>
              <a:rPr lang="pl-PL" dirty="0" smtClean="0">
                <a:solidFill>
                  <a:srgbClr val="FF0000"/>
                </a:solidFill>
              </a:rPr>
              <a:t>wyłącznie</a:t>
            </a:r>
            <a:r>
              <a:rPr lang="pl-PL" dirty="0" smtClean="0"/>
              <a:t> warunkami wypłat z rachunku, które zostały określone w umowie rachunku powierniczego zawartej z powiernikiem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witeks@prawo.uni.wroc.pl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Sytuacja powierzającego (w świetle art. 59 pr. bank.)</a:t>
            </a:r>
          </a:p>
          <a:p>
            <a:pPr>
              <a:buFontTx/>
              <a:buChar char="-"/>
            </a:pPr>
            <a:r>
              <a:rPr lang="pl-PL" dirty="0" smtClean="0"/>
              <a:t>w praktyce powierzający nie ma wpływu na treść  dyspozycji wydawanych bankowi przez powiernika</a:t>
            </a:r>
          </a:p>
          <a:p>
            <a:pPr>
              <a:buFontTx/>
              <a:buChar char="-"/>
            </a:pPr>
            <a:r>
              <a:rPr lang="pl-PL" dirty="0" smtClean="0"/>
              <a:t>bank nie ma obowiązku, ani prawa kontrolowania sposobu zarządzania rachunkiem z punktu widzenia jego zgodności z umową powierniczą</a:t>
            </a:r>
          </a:p>
          <a:p>
            <a:pPr>
              <a:buFontTx/>
              <a:buChar char="-"/>
            </a:pPr>
            <a:r>
              <a:rPr lang="pl-PL" dirty="0" smtClean="0"/>
              <a:t>Powierzający nie ma dostępu do informacji o stanie konta i przeprowadzanych operacjach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1"/>
            <a:ext cx="8229600" cy="5487889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art. 59 pr. bank.</a:t>
            </a:r>
          </a:p>
          <a:p>
            <a:pPr>
              <a:buNone/>
            </a:pPr>
            <a:r>
              <a:rPr lang="pl-PL" dirty="0" smtClean="0"/>
              <a:t>4. W razie wszczęcia </a:t>
            </a:r>
            <a:r>
              <a:rPr lang="pl-PL" dirty="0" smtClean="0">
                <a:solidFill>
                  <a:srgbClr val="FF0000"/>
                </a:solidFill>
              </a:rPr>
              <a:t>postępowania egzekucyjnego </a:t>
            </a:r>
            <a:r>
              <a:rPr lang="pl-PL" dirty="0" smtClean="0"/>
              <a:t>przeciwko posiadaczowi rachunku powierniczego – środki znajdujące się na rachunku nie podlegają zajęciu. </a:t>
            </a:r>
          </a:p>
          <a:p>
            <a:pPr>
              <a:buNone/>
            </a:pPr>
            <a:r>
              <a:rPr lang="pl-PL" dirty="0" smtClean="0"/>
              <a:t>5. W razie </a:t>
            </a:r>
            <a:r>
              <a:rPr lang="pl-PL" dirty="0" smtClean="0">
                <a:solidFill>
                  <a:srgbClr val="FF0000"/>
                </a:solidFill>
              </a:rPr>
              <a:t>ogłoszenia upadłości </a:t>
            </a:r>
            <a:r>
              <a:rPr lang="pl-PL" dirty="0" smtClean="0"/>
              <a:t>posiadacza rachunku powierniczego – środki pieniężne znajdujące się na tym rachunku podlegają wyłączeniu z masy upadłości. </a:t>
            </a:r>
          </a:p>
          <a:p>
            <a:pPr>
              <a:buNone/>
            </a:pPr>
            <a:r>
              <a:rPr lang="pl-PL" dirty="0" smtClean="0"/>
              <a:t>6. W </a:t>
            </a:r>
            <a:r>
              <a:rPr lang="pl-PL" dirty="0" smtClean="0">
                <a:solidFill>
                  <a:srgbClr val="FF0000"/>
                </a:solidFill>
              </a:rPr>
              <a:t>przypadku śmierci posiadacza rachunku </a:t>
            </a:r>
            <a:r>
              <a:rPr lang="pl-PL" dirty="0" smtClean="0"/>
              <a:t>powierniczego zgromadzone na tym rachunku kwoty nie wchodzą do spadku po posiadaczu rachunku. </a:t>
            </a:r>
          </a:p>
          <a:p>
            <a:pPr>
              <a:buNone/>
            </a:pPr>
            <a:r>
              <a:rPr lang="pl-PL" dirty="0" smtClean="0"/>
              <a:t>7. Przepisy ust. 3–6 stosuje się w przypadku, gdy powierzenie środków pieniężnych nastąpiło w wykonaniu umowy, o której mowa w ust. 1, z datą pewną.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6912768" cy="432048"/>
          </a:xfrm>
        </p:spPr>
        <p:txBody>
          <a:bodyPr/>
          <a:lstStyle/>
          <a:p>
            <a:r>
              <a:rPr lang="pl-PL" dirty="0" smtClean="0"/>
              <a:t>Otwarty mieszkaniowy rachunek powierniczy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2"/>
          </p:nvPr>
        </p:nvSpPr>
        <p:spPr>
          <a:xfrm>
            <a:off x="685800" y="764704"/>
            <a:ext cx="2743200" cy="5483696"/>
          </a:xfrm>
        </p:spPr>
        <p:txBody>
          <a:bodyPr/>
          <a:lstStyle/>
          <a:p>
            <a:r>
              <a:rPr lang="pl-PL" sz="1800" dirty="0" smtClean="0"/>
              <a:t>otwarty mieszkaniowy rachunek powierniczy — należący do </a:t>
            </a:r>
            <a:r>
              <a:rPr lang="pl-PL" sz="1800" b="1" dirty="0" smtClean="0"/>
              <a:t>dewelopera</a:t>
            </a:r>
            <a:r>
              <a:rPr lang="pl-PL" sz="1800" dirty="0" smtClean="0"/>
              <a:t> </a:t>
            </a:r>
            <a:r>
              <a:rPr lang="pl-PL" sz="1800" dirty="0" smtClean="0">
                <a:solidFill>
                  <a:srgbClr val="FF0000"/>
                </a:solidFill>
              </a:rPr>
              <a:t>rachunek powierniczy </a:t>
            </a:r>
            <a:r>
              <a:rPr lang="pl-PL" sz="1800" dirty="0" smtClean="0"/>
              <a:t>w rozumieniu przepisów ustawy Prawo bankowe służący gromadzeniu środków pieniężnych wpłacanych przez </a:t>
            </a:r>
            <a:r>
              <a:rPr lang="pl-PL" sz="1800" b="1" dirty="0" smtClean="0">
                <a:solidFill>
                  <a:schemeClr val="bg2">
                    <a:lumMod val="25000"/>
                  </a:schemeClr>
                </a:solidFill>
              </a:rPr>
              <a:t>nabywcę</a:t>
            </a:r>
            <a:r>
              <a:rPr lang="pl-PL" sz="1800" dirty="0" smtClean="0"/>
              <a:t>, na cele określone w </a:t>
            </a:r>
            <a:r>
              <a:rPr lang="pl-PL" sz="1800" dirty="0" smtClean="0">
                <a:solidFill>
                  <a:srgbClr val="002060"/>
                </a:solidFill>
              </a:rPr>
              <a:t>umowie deweloperskiej</a:t>
            </a:r>
            <a:r>
              <a:rPr lang="pl-PL" sz="1800" dirty="0" smtClean="0"/>
              <a:t>, z którego </a:t>
            </a:r>
            <a:r>
              <a:rPr lang="pl-PL" sz="1800" b="1" dirty="0" smtClean="0">
                <a:solidFill>
                  <a:srgbClr val="FF0000"/>
                </a:solidFill>
              </a:rPr>
              <a:t>wypłata zdeponowanych środków następuje zgodnie z harmonogramem </a:t>
            </a:r>
            <a:r>
              <a:rPr lang="pl-PL" sz="1800" dirty="0" smtClean="0"/>
              <a:t>przedsięwzięcia deweloperskiego określonego w tej umowie</a:t>
            </a:r>
            <a:endParaRPr lang="pl-PL" sz="1800" dirty="0"/>
          </a:p>
        </p:txBody>
      </p:sp>
      <p:sp>
        <p:nvSpPr>
          <p:cNvPr id="9" name="Elipsa 8"/>
          <p:cNvSpPr/>
          <p:nvPr/>
        </p:nvSpPr>
        <p:spPr>
          <a:xfrm>
            <a:off x="5364088" y="1124744"/>
            <a:ext cx="180020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bank</a:t>
            </a:r>
            <a:endParaRPr lang="pl-PL" dirty="0"/>
          </a:p>
        </p:txBody>
      </p:sp>
      <p:sp>
        <p:nvSpPr>
          <p:cNvPr id="10" name="Elipsa 9"/>
          <p:cNvSpPr/>
          <p:nvPr/>
        </p:nvSpPr>
        <p:spPr>
          <a:xfrm>
            <a:off x="5940152" y="4941168"/>
            <a:ext cx="172819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deweloper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4932040" y="1916832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rachunek powierniczy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3203848" y="4869160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nabywca</a:t>
            </a:r>
            <a:endParaRPr lang="pl-PL" dirty="0"/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6804248" y="2708920"/>
            <a:ext cx="216024" cy="230425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zaokrąglony 14"/>
          <p:cNvSpPr/>
          <p:nvPr/>
        </p:nvSpPr>
        <p:spPr>
          <a:xfrm>
            <a:off x="6444208" y="3861048"/>
            <a:ext cx="1944216" cy="79208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rachunku powierniczego</a:t>
            </a:r>
            <a:endParaRPr lang="pl-PL" dirty="0"/>
          </a:p>
        </p:txBody>
      </p:sp>
      <p:cxnSp>
        <p:nvCxnSpPr>
          <p:cNvPr id="17" name="Łącznik prosty ze strzałką 16"/>
          <p:cNvCxnSpPr/>
          <p:nvPr/>
        </p:nvCxnSpPr>
        <p:spPr>
          <a:xfrm>
            <a:off x="4283968" y="5013176"/>
            <a:ext cx="1080120" cy="36004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zaokrąglony 18"/>
          <p:cNvSpPr/>
          <p:nvPr/>
        </p:nvSpPr>
        <p:spPr>
          <a:xfrm>
            <a:off x="4283968" y="5373216"/>
            <a:ext cx="1872208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deweloperska</a:t>
            </a:r>
            <a:endParaRPr lang="pl-PL" dirty="0"/>
          </a:p>
        </p:txBody>
      </p:sp>
      <p:cxnSp>
        <p:nvCxnSpPr>
          <p:cNvPr id="21" name="Kształt 20"/>
          <p:cNvCxnSpPr>
            <a:endCxn id="11" idx="1"/>
          </p:cNvCxnSpPr>
          <p:nvPr/>
        </p:nvCxnSpPr>
        <p:spPr>
          <a:xfrm rot="5400000" flipH="1" flipV="1">
            <a:off x="2807804" y="2744924"/>
            <a:ext cx="2592288" cy="16561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a 21"/>
          <p:cNvSpPr/>
          <p:nvPr/>
        </p:nvSpPr>
        <p:spPr>
          <a:xfrm>
            <a:off x="3059832" y="249289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wpłata</a:t>
            </a:r>
            <a:endParaRPr lang="pl-PL" dirty="0"/>
          </a:p>
        </p:txBody>
      </p:sp>
      <p:cxnSp>
        <p:nvCxnSpPr>
          <p:cNvPr id="23" name="Łącznik prosty ze strzałką 22"/>
          <p:cNvCxnSpPr/>
          <p:nvPr/>
        </p:nvCxnSpPr>
        <p:spPr>
          <a:xfrm>
            <a:off x="5652120" y="2636912"/>
            <a:ext cx="936104" cy="2304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ipsa 25"/>
          <p:cNvSpPr/>
          <p:nvPr/>
        </p:nvSpPr>
        <p:spPr>
          <a:xfrm>
            <a:off x="5076056" y="2996952"/>
            <a:ext cx="1368152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wypłaty</a:t>
            </a:r>
          </a:p>
        </p:txBody>
      </p:sp>
      <p:sp>
        <p:nvSpPr>
          <p:cNvPr id="16" name="Elipsa 15"/>
          <p:cNvSpPr/>
          <p:nvPr/>
        </p:nvSpPr>
        <p:spPr>
          <a:xfrm>
            <a:off x="4139952" y="6021288"/>
            <a:ext cx="2376264" cy="576064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Umowa przedwstępna</a:t>
            </a:r>
            <a:endParaRPr lang="pl-PL" dirty="0">
              <a:solidFill>
                <a:srgbClr val="FF0000"/>
              </a:solidFill>
            </a:endParaRPr>
          </a:p>
        </p:txBody>
      </p:sp>
      <p:cxnSp>
        <p:nvCxnSpPr>
          <p:cNvPr id="18" name="Łącznik prosty ze strzałką 17"/>
          <p:cNvCxnSpPr/>
          <p:nvPr/>
        </p:nvCxnSpPr>
        <p:spPr>
          <a:xfrm flipH="1">
            <a:off x="4283968" y="2636912"/>
            <a:ext cx="1008112" cy="22322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a 19"/>
          <p:cNvSpPr/>
          <p:nvPr/>
        </p:nvSpPr>
        <p:spPr>
          <a:xfrm>
            <a:off x="3635896" y="3429000"/>
            <a:ext cx="1368152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wypłata - ustawa</a:t>
            </a:r>
            <a:endParaRPr lang="pl-PL" dirty="0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6912768" cy="432048"/>
          </a:xfrm>
        </p:spPr>
        <p:txBody>
          <a:bodyPr/>
          <a:lstStyle/>
          <a:p>
            <a:r>
              <a:rPr lang="pl-PL" dirty="0" smtClean="0"/>
              <a:t>Zamknięty mieszkaniowy rachunek powierniczy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2"/>
          </p:nvPr>
        </p:nvSpPr>
        <p:spPr>
          <a:xfrm>
            <a:off x="467544" y="764704"/>
            <a:ext cx="2961456" cy="5483696"/>
          </a:xfrm>
        </p:spPr>
        <p:txBody>
          <a:bodyPr/>
          <a:lstStyle/>
          <a:p>
            <a:r>
              <a:rPr lang="pl-PL" sz="1800" dirty="0" smtClean="0">
                <a:solidFill>
                  <a:srgbClr val="FF0000"/>
                </a:solidFill>
              </a:rPr>
              <a:t>zamknięty mieszkaniowy </a:t>
            </a:r>
            <a:r>
              <a:rPr lang="pl-PL" sz="1800" dirty="0" smtClean="0"/>
              <a:t>rachunek powierniczy — należący do dewelopera rachunek powierniczy w rozumieniu przepisów ustawy Prawo bankowe służący gromadzeniu środków pieniężnych wpłacanych przez nabywcę na cele określone w umowie deweloperskiej</a:t>
            </a:r>
            <a:r>
              <a:rPr lang="pl-PL" sz="1800" b="1" dirty="0" smtClean="0"/>
              <a:t>, z którego wypłata zdeponowanych środków następuje </a:t>
            </a:r>
            <a:r>
              <a:rPr lang="pl-PL" sz="1800" b="1" dirty="0" smtClean="0">
                <a:solidFill>
                  <a:srgbClr val="FF0000"/>
                </a:solidFill>
              </a:rPr>
              <a:t>jednorazowo</a:t>
            </a:r>
            <a:r>
              <a:rPr lang="pl-PL" sz="1800" dirty="0" smtClean="0"/>
              <a:t>, po przeniesieniu na nabywcę prawa, o którym mowa w art. 1</a:t>
            </a:r>
          </a:p>
          <a:p>
            <a:endParaRPr lang="pl-PL" sz="1800" dirty="0"/>
          </a:p>
        </p:txBody>
      </p:sp>
      <p:sp>
        <p:nvSpPr>
          <p:cNvPr id="9" name="Elipsa 8"/>
          <p:cNvSpPr/>
          <p:nvPr/>
        </p:nvSpPr>
        <p:spPr>
          <a:xfrm>
            <a:off x="5220072" y="1124744"/>
            <a:ext cx="180020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bank</a:t>
            </a:r>
            <a:endParaRPr lang="pl-PL" dirty="0"/>
          </a:p>
        </p:txBody>
      </p:sp>
      <p:sp>
        <p:nvSpPr>
          <p:cNvPr id="10" name="Elipsa 9"/>
          <p:cNvSpPr/>
          <p:nvPr/>
        </p:nvSpPr>
        <p:spPr>
          <a:xfrm>
            <a:off x="5940152" y="4941168"/>
            <a:ext cx="172819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deweloper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4860032" y="1844824"/>
            <a:ext cx="28083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rachunek powierniczy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3275856" y="4221088"/>
            <a:ext cx="10801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nabywca</a:t>
            </a:r>
            <a:endParaRPr lang="pl-PL" dirty="0"/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7236296" y="2492896"/>
            <a:ext cx="216024" cy="266429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ostokąt zaokrąglony 14"/>
          <p:cNvSpPr/>
          <p:nvPr/>
        </p:nvSpPr>
        <p:spPr>
          <a:xfrm>
            <a:off x="7020272" y="3212976"/>
            <a:ext cx="1944216" cy="79208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rachunku powierniczego</a:t>
            </a:r>
            <a:endParaRPr lang="pl-PL" dirty="0"/>
          </a:p>
        </p:txBody>
      </p:sp>
      <p:cxnSp>
        <p:nvCxnSpPr>
          <p:cNvPr id="17" name="Łącznik prosty ze strzałką 16"/>
          <p:cNvCxnSpPr/>
          <p:nvPr/>
        </p:nvCxnSpPr>
        <p:spPr>
          <a:xfrm>
            <a:off x="4716016" y="5085184"/>
            <a:ext cx="1080120" cy="36004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zaokrąglony 18"/>
          <p:cNvSpPr/>
          <p:nvPr/>
        </p:nvSpPr>
        <p:spPr>
          <a:xfrm>
            <a:off x="4211960" y="4797152"/>
            <a:ext cx="1800200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Umowa deweloperska</a:t>
            </a:r>
            <a:endParaRPr lang="pl-PL" dirty="0"/>
          </a:p>
        </p:txBody>
      </p:sp>
      <p:cxnSp>
        <p:nvCxnSpPr>
          <p:cNvPr id="16" name="Kształt 15"/>
          <p:cNvCxnSpPr/>
          <p:nvPr/>
        </p:nvCxnSpPr>
        <p:spPr>
          <a:xfrm rot="5400000" flipH="1" flipV="1">
            <a:off x="3203848" y="2564904"/>
            <a:ext cx="1944216" cy="1224136"/>
          </a:xfrm>
          <a:prstGeom prst="curvedConnector3">
            <a:avLst>
              <a:gd name="adj1" fmla="val 1003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a 17"/>
          <p:cNvSpPr/>
          <p:nvPr/>
        </p:nvSpPr>
        <p:spPr>
          <a:xfrm>
            <a:off x="3203848" y="2132856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wpłata</a:t>
            </a:r>
            <a:endParaRPr lang="pl-PL" dirty="0"/>
          </a:p>
        </p:txBody>
      </p:sp>
      <p:cxnSp>
        <p:nvCxnSpPr>
          <p:cNvPr id="23" name="Łącznik prosty ze strzałką 22"/>
          <p:cNvCxnSpPr/>
          <p:nvPr/>
        </p:nvCxnSpPr>
        <p:spPr>
          <a:xfrm>
            <a:off x="6012160" y="2564904"/>
            <a:ext cx="576064" cy="23762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a 23"/>
          <p:cNvSpPr/>
          <p:nvPr/>
        </p:nvSpPr>
        <p:spPr>
          <a:xfrm>
            <a:off x="5220072" y="2996952"/>
            <a:ext cx="1656184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Jedno razowa </a:t>
            </a:r>
            <a:r>
              <a:rPr lang="pl-PL" dirty="0" smtClean="0"/>
              <a:t>wypłata</a:t>
            </a:r>
            <a:endParaRPr lang="pl-PL" dirty="0"/>
          </a:p>
        </p:txBody>
      </p:sp>
      <p:sp>
        <p:nvSpPr>
          <p:cNvPr id="20" name="Elipsa 19"/>
          <p:cNvSpPr/>
          <p:nvPr/>
        </p:nvSpPr>
        <p:spPr>
          <a:xfrm>
            <a:off x="3635896" y="5445224"/>
            <a:ext cx="2376264" cy="576064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Umowa przedwstępna</a:t>
            </a:r>
            <a:endParaRPr lang="pl-PL" dirty="0">
              <a:solidFill>
                <a:srgbClr val="FF0000"/>
              </a:solidFill>
            </a:endParaRPr>
          </a:p>
        </p:txBody>
      </p:sp>
      <p:cxnSp>
        <p:nvCxnSpPr>
          <p:cNvPr id="21" name="Łącznik prosty ze strzałką 20"/>
          <p:cNvCxnSpPr/>
          <p:nvPr/>
        </p:nvCxnSpPr>
        <p:spPr>
          <a:xfrm flipH="1">
            <a:off x="3779912" y="2564904"/>
            <a:ext cx="1296144" cy="1728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a 31"/>
          <p:cNvSpPr/>
          <p:nvPr/>
        </p:nvSpPr>
        <p:spPr>
          <a:xfrm>
            <a:off x="3707904" y="2924944"/>
            <a:ext cx="1368152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wypłata - ustawa</a:t>
            </a:r>
            <a:endParaRPr lang="pl-PL" dirty="0"/>
          </a:p>
        </p:txBody>
      </p:sp>
      <p:sp>
        <p:nvSpPr>
          <p:cNvPr id="35" name="Symbol zastępczy stopki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witeks@prawo.uni.wroc.pl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7741</TotalTime>
  <Words>1500</Words>
  <Application>Microsoft Office PowerPoint</Application>
  <PresentationFormat>Pokaz na ekranie (4:3)</PresentationFormat>
  <Paragraphs>159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Przepływ</vt:lpstr>
      <vt:lpstr>                 Mieszkaniowe rachunki powiernicze,  gwarancje bankowe oraz gwarancje ubezpieczeniowe  w świetle postanowień ustawy o ochronie praw nabywcy lokalu mieszkalnego lub domu jednorodzinnego. Zalety i wady regulacji.  </vt:lpstr>
      <vt:lpstr>Slajd 2</vt:lpstr>
      <vt:lpstr>Umowa rachunku powierniczego – art. 59 pr. bank.</vt:lpstr>
      <vt:lpstr>Slajd 4</vt:lpstr>
      <vt:lpstr>Slajd 5</vt:lpstr>
      <vt:lpstr>Slajd 6</vt:lpstr>
      <vt:lpstr>Slajd 7</vt:lpstr>
      <vt:lpstr>Otwarty mieszkaniowy rachunek powierniczy</vt:lpstr>
      <vt:lpstr>Zamknięty mieszkaniowy rachunek powierniczy</vt:lpstr>
      <vt:lpstr>Sytuacja powierzającego na gruncie art. 59 pr. bank. w porównaniu do ochrony nabywcy w u.o.p.n.l. </vt:lpstr>
      <vt:lpstr>Slajd 11</vt:lpstr>
      <vt:lpstr>Slajd 12</vt:lpstr>
      <vt:lpstr>Slajd 13</vt:lpstr>
      <vt:lpstr>Slajd 14</vt:lpstr>
      <vt:lpstr>Czy nabywca jest konsumentem (w relacji do banku) ?</vt:lpstr>
      <vt:lpstr>Slajd 16</vt:lpstr>
      <vt:lpstr>Gwarancja bankowa i gwarancja ubezpieczeniowa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Nadzór nad świadczeniem usług płatniczych</dc:title>
  <dc:creator>tiw</dc:creator>
  <cp:lastModifiedBy>tiw</cp:lastModifiedBy>
  <cp:revision>416</cp:revision>
  <dcterms:created xsi:type="dcterms:W3CDTF">2010-01-20T14:30:33Z</dcterms:created>
  <dcterms:modified xsi:type="dcterms:W3CDTF">2013-06-22T15:27:57Z</dcterms:modified>
</cp:coreProperties>
</file>