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2"/>
  </p:notes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304" r:id="rId29"/>
    <p:sldId id="305" r:id="rId30"/>
    <p:sldId id="275" r:id="rId31"/>
  </p:sldIdLst>
  <p:sldSz cx="9144000" cy="6858000" type="screen4x3"/>
  <p:notesSz cx="6858000" cy="994568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70" autoAdjust="0"/>
    <p:restoredTop sz="89482" autoAdjust="0"/>
  </p:normalViewPr>
  <p:slideViewPr>
    <p:cSldViewPr>
      <p:cViewPr varScale="1">
        <p:scale>
          <a:sx n="88" d="100"/>
          <a:sy n="88" d="100"/>
        </p:scale>
        <p:origin x="-13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016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517695C-A178-4842-83CC-DE3B95FB7D83}" type="datetimeFigureOut">
              <a:rPr lang="pl-PL"/>
              <a:pPr>
                <a:defRPr/>
              </a:pPr>
              <a:t>2013-10-15</a:t>
            </a:fld>
            <a:endParaRPr lang="en-GB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en-GB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3C759B7-A368-4975-9B3A-4AE3EF5F80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3482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B023E0C-620B-4FEB-B6DB-16445BE1E1DE}" type="slidenum">
              <a:rPr 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10FD0-7988-4219-B094-886DD98D9332}" type="datetime1">
              <a:rPr lang="pl-PL" smtClean="0"/>
              <a:pPr>
                <a:defRPr/>
              </a:pPr>
              <a:t>2013-10-15</a:t>
            </a:fld>
            <a:endParaRPr lang="en-GB"/>
          </a:p>
        </p:txBody>
      </p:sp>
      <p:sp>
        <p:nvSpPr>
          <p:cNvPr id="5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  <p:sp>
        <p:nvSpPr>
          <p:cNvPr id="6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583C8-4236-4386-9D16-5B3FA4880D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AA1C0-2B1C-4EE4-B99F-FD6A58E8F53C}" type="datetime1">
              <a:rPr lang="pl-PL" smtClean="0"/>
              <a:pPr>
                <a:defRPr/>
              </a:pPr>
              <a:t>2013-10-15</a:t>
            </a:fld>
            <a:endParaRPr lang="en-GB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349E8-DE72-4D7B-8C6A-11278753E2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987B8-2B7B-4F51-86DF-3A7AE6D41327}" type="datetime1">
              <a:rPr lang="pl-PL" smtClean="0"/>
              <a:pPr>
                <a:defRPr/>
              </a:pPr>
              <a:t>2013-10-15</a:t>
            </a:fld>
            <a:endParaRPr lang="en-GB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92954-3585-4108-8E0B-2C06CFB020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AF491-CD05-4303-B242-116A905F4CC5}" type="datetime1">
              <a:rPr lang="pl-PL" smtClean="0"/>
              <a:pPr>
                <a:defRPr/>
              </a:pPr>
              <a:t>2013-10-15</a:t>
            </a:fld>
            <a:endParaRPr lang="en-GB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60241-0E62-4140-B8CB-DD45CDE42D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6A28F-1B2F-4F12-B095-D4F9C7D54F59}" type="datetime1">
              <a:rPr lang="pl-PL" smtClean="0"/>
              <a:pPr>
                <a:defRPr/>
              </a:pPr>
              <a:t>2013-10-15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70B81-09CD-4649-A9A9-262DA6C077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C77D8-4DA9-4299-A2FD-A8D7130563E9}" type="datetime1">
              <a:rPr lang="pl-PL" smtClean="0"/>
              <a:pPr>
                <a:defRPr/>
              </a:pPr>
              <a:t>2013-10-15</a:t>
            </a:fld>
            <a:endParaRPr lang="en-GB"/>
          </a:p>
        </p:txBody>
      </p:sp>
      <p:sp>
        <p:nvSpPr>
          <p:cNvPr id="6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  <p:sp>
        <p:nvSpPr>
          <p:cNvPr id="7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C3CBA-200E-4F66-9D8B-1463112018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5CD0E-E01C-427C-8BAF-98FD09EE1A29}" type="datetime1">
              <a:rPr lang="pl-PL" smtClean="0"/>
              <a:pPr>
                <a:defRPr/>
              </a:pPr>
              <a:t>2013-10-15</a:t>
            </a:fld>
            <a:endParaRPr lang="en-GB"/>
          </a:p>
        </p:txBody>
      </p:sp>
      <p:sp>
        <p:nvSpPr>
          <p:cNvPr id="8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  <p:sp>
        <p:nvSpPr>
          <p:cNvPr id="9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A0B36-E33D-45EE-A842-F5546225E9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1F53E-50BF-4470-92A4-A8592FC83F19}" type="datetime1">
              <a:rPr lang="pl-PL" smtClean="0"/>
              <a:pPr>
                <a:defRPr/>
              </a:pPr>
              <a:t>2013-10-15</a:t>
            </a:fld>
            <a:endParaRPr lang="en-GB"/>
          </a:p>
        </p:txBody>
      </p:sp>
      <p:sp>
        <p:nvSpPr>
          <p:cNvPr id="4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  <p:sp>
        <p:nvSpPr>
          <p:cNvPr id="5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B511F-C569-4DFB-A84E-23694C115D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13733-A997-4CA0-B009-8961A6E42370}" type="datetime1">
              <a:rPr lang="pl-PL" smtClean="0"/>
              <a:pPr>
                <a:defRPr/>
              </a:pPr>
              <a:t>2013-10-15</a:t>
            </a:fld>
            <a:endParaRPr lang="en-GB"/>
          </a:p>
        </p:txBody>
      </p:sp>
      <p:sp>
        <p:nvSpPr>
          <p:cNvPr id="3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  <p:sp>
        <p:nvSpPr>
          <p:cNvPr id="4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13D3C-DF8C-4014-9884-5422334278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F198A-92C2-4782-9BA3-00BCDF7EDE5B}" type="datetime1">
              <a:rPr lang="pl-PL" smtClean="0"/>
              <a:pPr>
                <a:defRPr/>
              </a:pPr>
              <a:t>2013-10-15</a:t>
            </a:fld>
            <a:endParaRPr lang="en-GB"/>
          </a:p>
        </p:txBody>
      </p:sp>
      <p:sp>
        <p:nvSpPr>
          <p:cNvPr id="6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  <p:sp>
        <p:nvSpPr>
          <p:cNvPr id="7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CD892-6C18-4E12-8D69-C883E7F512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e ściętym i zaokrąglonym rogi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ójkąt prostokątny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Dowolny kształt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9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E86A9-25A4-46D4-ACC7-1F72F0384D6F}" type="datetime1">
              <a:rPr lang="pl-PL" smtClean="0"/>
              <a:pPr>
                <a:defRPr/>
              </a:pPr>
              <a:t>2013-10-15</a:t>
            </a:fld>
            <a:endParaRPr lang="en-GB"/>
          </a:p>
        </p:txBody>
      </p:sp>
      <p:sp>
        <p:nvSpPr>
          <p:cNvPr id="10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  <p:sp>
        <p:nvSpPr>
          <p:cNvPr id="11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DBF51-75F3-4BEF-9378-30D0CC0F51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Symbol zastępczy tytułu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  <a:endParaRPr lang="en-US" smtClean="0"/>
          </a:p>
        </p:txBody>
      </p:sp>
      <p:sp>
        <p:nvSpPr>
          <p:cNvPr id="1029" name="Symbol zastępczy tekstu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9D74A73-5B24-46FE-853F-E12DBBCDE528}" type="datetime1">
              <a:rPr lang="pl-PL" smtClean="0"/>
              <a:pPr>
                <a:defRPr/>
              </a:pPr>
              <a:t>2013-10-15</a:t>
            </a:fld>
            <a:endParaRPr lang="en-GB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03AD1F5-E54A-442B-A6BF-DC154331F6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033" name="Grup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5" r:id="rId2"/>
    <p:sldLayoutId id="214748368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5" r:id="rId9"/>
    <p:sldLayoutId id="2147483681" r:id="rId10"/>
    <p:sldLayoutId id="2147483682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witeks@prawo.uni.wroc.p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851648" cy="2232248"/>
          </a:xfrm>
        </p:spPr>
        <p:txBody>
          <a:bodyPr>
            <a:noAutofit/>
          </a:bodyPr>
          <a:lstStyle/>
          <a:p>
            <a:pPr algn="ctr"/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Sanacja spółdzielczych kas oszczędnościowo - kredytowych</a:t>
            </a:r>
            <a:br>
              <a:rPr lang="pl-PL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pl-PL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pl-PL" sz="2800" b="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3573016"/>
            <a:ext cx="7854950" cy="2808312"/>
          </a:xfrm>
        </p:spPr>
        <p:txBody>
          <a:bodyPr>
            <a:normAutofit lnSpcReduction="10000"/>
          </a:bodyPr>
          <a:lstStyle/>
          <a:p>
            <a:pPr marR="0">
              <a:lnSpc>
                <a:spcPct val="80000"/>
              </a:lnSpc>
            </a:pPr>
            <a:r>
              <a:rPr lang="pl-PL" sz="2400" dirty="0" smtClean="0"/>
              <a:t>dr  hab. Witold Srokosz</a:t>
            </a:r>
          </a:p>
          <a:p>
            <a:pPr marR="0">
              <a:lnSpc>
                <a:spcPct val="80000"/>
              </a:lnSpc>
            </a:pPr>
            <a:endParaRPr lang="pl-PL" sz="2400" dirty="0" smtClean="0"/>
          </a:p>
          <a:p>
            <a:pPr marR="0">
              <a:lnSpc>
                <a:spcPct val="80000"/>
              </a:lnSpc>
            </a:pPr>
            <a:r>
              <a:rPr lang="pl-PL" sz="2400" dirty="0" smtClean="0"/>
              <a:t>Uniwersytet Wrocławski</a:t>
            </a:r>
          </a:p>
          <a:p>
            <a:pPr marR="0">
              <a:lnSpc>
                <a:spcPct val="80000"/>
              </a:lnSpc>
            </a:pPr>
            <a:r>
              <a:rPr lang="pl-PL" sz="2400" dirty="0" smtClean="0"/>
              <a:t>Wydział Prawa, Administracji i Ekonomii</a:t>
            </a:r>
          </a:p>
          <a:p>
            <a:pPr marR="0">
              <a:lnSpc>
                <a:spcPct val="80000"/>
              </a:lnSpc>
            </a:pPr>
            <a:r>
              <a:rPr lang="pl-PL" sz="2400" dirty="0" smtClean="0"/>
              <a:t>Katedra Prawa Finansowego</a:t>
            </a:r>
          </a:p>
          <a:p>
            <a:pPr marR="0">
              <a:lnSpc>
                <a:spcPct val="80000"/>
              </a:lnSpc>
            </a:pPr>
            <a:r>
              <a:rPr lang="pl-PL" sz="2400" dirty="0" err="1" smtClean="0">
                <a:hlinkClick r:id="rId2"/>
              </a:rPr>
              <a:t>witeks@prawo.uni.wroc.pl</a:t>
            </a:r>
            <a:endParaRPr lang="pl-PL" sz="2400" dirty="0" smtClean="0"/>
          </a:p>
          <a:p>
            <a:pPr marR="0">
              <a:lnSpc>
                <a:spcPct val="80000"/>
              </a:lnSpc>
            </a:pPr>
            <a:endParaRPr lang="pl-PL" sz="2400" dirty="0" smtClean="0"/>
          </a:p>
          <a:p>
            <a:pPr marR="0" algn="ctr">
              <a:lnSpc>
                <a:spcPct val="80000"/>
              </a:lnSpc>
            </a:pPr>
            <a:r>
              <a:rPr lang="pl-PL" sz="2400" dirty="0" smtClean="0"/>
              <a:t>Warszawa 2013</a:t>
            </a:r>
          </a:p>
          <a:p>
            <a:pPr marR="0">
              <a:lnSpc>
                <a:spcPct val="80000"/>
              </a:lnSpc>
            </a:pPr>
            <a:endParaRPr lang="pl-PL" sz="2400" dirty="0" smtClean="0"/>
          </a:p>
          <a:p>
            <a:pPr marR="0">
              <a:lnSpc>
                <a:spcPct val="80000"/>
              </a:lnSpc>
            </a:pPr>
            <a:endParaRPr lang="pl-PL" sz="2400" dirty="0" smtClean="0"/>
          </a:p>
          <a:p>
            <a:pPr marR="0">
              <a:lnSpc>
                <a:spcPct val="80000"/>
              </a:lnSpc>
            </a:pPr>
            <a:endParaRPr lang="pl-P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  <p:sp>
        <p:nvSpPr>
          <p:cNvPr id="5" name="Prostokąt 4"/>
          <p:cNvSpPr/>
          <p:nvPr/>
        </p:nvSpPr>
        <p:spPr>
          <a:xfrm>
            <a:off x="3995936" y="332656"/>
            <a:ext cx="43204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/>
              <a:t>Ia</a:t>
            </a:r>
            <a:r>
              <a:rPr lang="pl-PL" dirty="0" smtClean="0"/>
              <a:t>. Postępowanie naprawcze SKOK</a:t>
            </a:r>
          </a:p>
          <a:p>
            <a:pPr algn="ctr"/>
            <a:r>
              <a:rPr lang="pl-PL" dirty="0" smtClean="0"/>
              <a:t>Zarząd nie zdziała zgodnie z ustawą</a:t>
            </a:r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683568" y="620688"/>
            <a:ext cx="187220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przesłanki postępowania </a:t>
            </a:r>
          </a:p>
          <a:p>
            <a:pPr algn="ctr"/>
            <a:r>
              <a:rPr lang="pl-PL" dirty="0" smtClean="0"/>
              <a:t>naprawczego</a:t>
            </a:r>
            <a:endParaRPr lang="pl-PL" dirty="0"/>
          </a:p>
        </p:txBody>
      </p:sp>
      <p:sp>
        <p:nvSpPr>
          <p:cNvPr id="7" name="Elipsa 6"/>
          <p:cNvSpPr/>
          <p:nvPr/>
        </p:nvSpPr>
        <p:spPr>
          <a:xfrm>
            <a:off x="2699792" y="1772816"/>
            <a:ext cx="1368152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zarząd kasy</a:t>
            </a:r>
            <a:endParaRPr lang="pl-PL" dirty="0"/>
          </a:p>
        </p:txBody>
      </p:sp>
      <p:sp>
        <p:nvSpPr>
          <p:cNvPr id="8" name="Prostokąt zaokrąglony 7"/>
          <p:cNvSpPr/>
          <p:nvPr/>
        </p:nvSpPr>
        <p:spPr>
          <a:xfrm>
            <a:off x="5724128" y="3573016"/>
            <a:ext cx="1584176" cy="136815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KNF</a:t>
            </a:r>
            <a:endParaRPr lang="pl-PL" dirty="0"/>
          </a:p>
        </p:txBody>
      </p:sp>
      <p:sp>
        <p:nvSpPr>
          <p:cNvPr id="9" name="Elipsa 8"/>
          <p:cNvSpPr/>
          <p:nvPr/>
        </p:nvSpPr>
        <p:spPr>
          <a:xfrm>
            <a:off x="6876256" y="1484784"/>
            <a:ext cx="1728192" cy="1224136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Kasa Krajowa</a:t>
            </a:r>
            <a:endParaRPr lang="pl-PL" dirty="0"/>
          </a:p>
        </p:txBody>
      </p:sp>
      <p:cxnSp>
        <p:nvCxnSpPr>
          <p:cNvPr id="11" name="Łącznik prosty ze strzałką 10"/>
          <p:cNvCxnSpPr/>
          <p:nvPr/>
        </p:nvCxnSpPr>
        <p:spPr>
          <a:xfrm>
            <a:off x="2555776" y="1484784"/>
            <a:ext cx="36004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rostokąt 11"/>
          <p:cNvSpPr/>
          <p:nvPr/>
        </p:nvSpPr>
        <p:spPr>
          <a:xfrm>
            <a:off x="4211960" y="2132856"/>
            <a:ext cx="1368152" cy="9361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Brak zawiadomienia</a:t>
            </a:r>
            <a:endParaRPr lang="pl-PL" dirty="0">
              <a:solidFill>
                <a:schemeClr val="tx1"/>
              </a:solidFill>
            </a:endParaRPr>
          </a:p>
        </p:txBody>
      </p:sp>
      <p:cxnSp>
        <p:nvCxnSpPr>
          <p:cNvPr id="14" name="Łącznik prosty ze strzałką 13"/>
          <p:cNvCxnSpPr/>
          <p:nvPr/>
        </p:nvCxnSpPr>
        <p:spPr>
          <a:xfrm>
            <a:off x="3923928" y="2420888"/>
            <a:ext cx="1800200" cy="14041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/>
          <p:cNvCxnSpPr/>
          <p:nvPr/>
        </p:nvCxnSpPr>
        <p:spPr>
          <a:xfrm flipV="1">
            <a:off x="4067944" y="2204864"/>
            <a:ext cx="2952328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ze strzałką 18"/>
          <p:cNvCxnSpPr/>
          <p:nvPr/>
        </p:nvCxnSpPr>
        <p:spPr>
          <a:xfrm flipH="1" flipV="1">
            <a:off x="3491880" y="2852936"/>
            <a:ext cx="2232248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rostokąt 21"/>
          <p:cNvSpPr/>
          <p:nvPr/>
        </p:nvSpPr>
        <p:spPr>
          <a:xfrm>
            <a:off x="2195736" y="3501008"/>
            <a:ext cx="2880320" cy="1728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b="1" dirty="0" smtClean="0">
                <a:solidFill>
                  <a:schemeClr val="tx1"/>
                </a:solidFill>
              </a:rPr>
              <a:t>Zobowiązanie </a:t>
            </a:r>
            <a:r>
              <a:rPr lang="pl-PL" dirty="0" smtClean="0">
                <a:solidFill>
                  <a:schemeClr val="tx1"/>
                </a:solidFill>
              </a:rPr>
              <a:t>do wszczęcia postępowania naprawczego i opracowania programu postępowania naprawczego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28" name="Strzałka w górę 27"/>
          <p:cNvSpPr/>
          <p:nvPr/>
        </p:nvSpPr>
        <p:spPr>
          <a:xfrm rot="1673783">
            <a:off x="6753871" y="2533447"/>
            <a:ext cx="1109735" cy="1291512"/>
          </a:xfrm>
          <a:prstGeom prst="up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0" name="Prostokąt zaokrąglony 29"/>
          <p:cNvSpPr/>
          <p:nvPr/>
        </p:nvSpPr>
        <p:spPr>
          <a:xfrm>
            <a:off x="6660232" y="3068960"/>
            <a:ext cx="1944216" cy="7920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poinformowanie</a:t>
            </a:r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36713"/>
            <a:ext cx="8229600" cy="5487888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Kurator ma prawo do :</a:t>
            </a:r>
          </a:p>
          <a:p>
            <a:pPr>
              <a:buNone/>
            </a:pPr>
            <a:r>
              <a:rPr lang="pl-PL" dirty="0" smtClean="0"/>
              <a:t>- uczestniczenia w posiedzeniach organów kasy oraz uzyskiwania wszelkich informacji niezbędnych do wykonywania jego funkcji (art. 72c ust. 2 </a:t>
            </a:r>
            <a:r>
              <a:rPr lang="pl-PL" dirty="0" err="1" smtClean="0"/>
              <a:t>u.s.k.o.k</a:t>
            </a:r>
            <a:r>
              <a:rPr lang="pl-PL" dirty="0" smtClean="0"/>
              <a:t>.),</a:t>
            </a:r>
          </a:p>
          <a:p>
            <a:pPr>
              <a:buNone/>
            </a:pPr>
            <a:r>
              <a:rPr lang="pl-PL" dirty="0" smtClean="0"/>
              <a:t>- wniesienia sprzeciwu wobec uchwał i decyzji zarządu i rady nadzorczej kasy, przy czym oświadczenie o zamiarze wniesienia sprzeciwu zgłoszone na posiedzeniu rady nadzorczej lub zarządu wstrzymuje wykonanie uchwały lub decyzji (art. 72c ust. 3 </a:t>
            </a:r>
            <a:r>
              <a:rPr lang="pl-PL" dirty="0" err="1" smtClean="0"/>
              <a:t>u.s.k.o.k</a:t>
            </a:r>
            <a:r>
              <a:rPr lang="pl-PL" dirty="0" smtClean="0"/>
              <a:t>.),</a:t>
            </a:r>
          </a:p>
          <a:p>
            <a:pPr>
              <a:buNone/>
            </a:pPr>
            <a:r>
              <a:rPr lang="pl-PL" dirty="0" smtClean="0"/>
              <a:t>- zaskarżyć do sądu uchwałę walnego zgromadzenia kasy – stosuje się tu odpowiednio art. 42 ustawy Prawo spółdzielcze</a:t>
            </a:r>
            <a:r>
              <a:rPr lang="pl-PL" baseline="30000" dirty="0" smtClean="0"/>
              <a:t> </a:t>
            </a:r>
            <a:r>
              <a:rPr lang="pl-PL" dirty="0" smtClean="0"/>
              <a:t>(art. 72c ust. 6 </a:t>
            </a:r>
            <a:r>
              <a:rPr lang="pl-PL" dirty="0" err="1" smtClean="0"/>
              <a:t>u.s.k.o.k</a:t>
            </a:r>
            <a:r>
              <a:rPr lang="pl-PL" dirty="0" smtClean="0"/>
              <a:t>.).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92088"/>
          </a:xfrm>
        </p:spPr>
        <p:txBody>
          <a:bodyPr/>
          <a:lstStyle/>
          <a:p>
            <a:pPr algn="ctr"/>
            <a:r>
              <a:rPr lang="pl-PL" sz="3200" dirty="0" smtClean="0"/>
              <a:t>Przesłanki ustanowienia zarządcy komisarycznego w kasie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4983832"/>
          </a:xfrm>
        </p:spPr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I. Pierwotnie – całkowity brak zgodności pomiędzy art. 42 ust. 1 </a:t>
            </a:r>
            <a:r>
              <a:rPr lang="pl-PL" dirty="0" err="1" smtClean="0"/>
              <a:t>u.s.k.o.k</a:t>
            </a:r>
            <a:r>
              <a:rPr lang="pl-PL" dirty="0" smtClean="0"/>
              <a:t>. 1995 i art. 145 ust. 1 pr. bank.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II. Przed nowelizacją z 2013 r.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art. 73 </a:t>
            </a:r>
            <a:r>
              <a:rPr lang="pl-PL" dirty="0" err="1" smtClean="0"/>
              <a:t>u.s.k.o.k</a:t>
            </a:r>
            <a:r>
              <a:rPr lang="pl-PL" dirty="0" smtClean="0"/>
              <a:t>. 2009 połączył przesłanki przewidziane w art. 145 ust. 1 pr. bank. z przesłankami zawartymi w art. 42 ust. 1 </a:t>
            </a:r>
            <a:r>
              <a:rPr lang="pl-PL" dirty="0" err="1" smtClean="0"/>
              <a:t>u.s.k.o.k</a:t>
            </a:r>
            <a:r>
              <a:rPr lang="pl-PL" dirty="0" smtClean="0"/>
              <a:t>. 1995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5775920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Przesłanki pochodzące z art. 42 ust. 1 </a:t>
            </a:r>
            <a:r>
              <a:rPr lang="pl-PL" dirty="0" err="1" smtClean="0"/>
              <a:t>u.s.k.o.k</a:t>
            </a:r>
            <a:r>
              <a:rPr lang="pl-PL" dirty="0" smtClean="0"/>
              <a:t>. 1995  :</a:t>
            </a:r>
          </a:p>
          <a:p>
            <a:pPr>
              <a:buFontTx/>
              <a:buChar char="-"/>
            </a:pPr>
            <a:r>
              <a:rPr lang="pl-PL" dirty="0" smtClean="0"/>
              <a:t>powstania groźby zaprzestania spłacania długów przez kasę, </a:t>
            </a:r>
          </a:p>
          <a:p>
            <a:pPr>
              <a:buFontTx/>
              <a:buChar char="-"/>
            </a:pPr>
            <a:r>
              <a:rPr lang="pl-PL" dirty="0" smtClean="0"/>
              <a:t>wykazywania przez działalność kasy rażącego lub uporczywego naruszania prawa,</a:t>
            </a:r>
          </a:p>
          <a:p>
            <a:pPr>
              <a:buFontTx/>
              <a:buChar char="-"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Przesłanki pochodzące z art. 145 pr. bank. :</a:t>
            </a:r>
          </a:p>
          <a:p>
            <a:pPr>
              <a:buFontTx/>
              <a:buChar char="-"/>
            </a:pPr>
            <a:r>
              <a:rPr lang="pl-PL" dirty="0" smtClean="0"/>
              <a:t>nieprzekazanie przez zarząd kasy programu postępowania naprawczego zgodnie z ustawą</a:t>
            </a:r>
          </a:p>
          <a:p>
            <a:pPr>
              <a:buFontTx/>
              <a:buChar char="-"/>
            </a:pPr>
            <a:r>
              <a:rPr lang="pl-PL" dirty="0" smtClean="0"/>
              <a:t>nieskuteczność programu postępowania naprawczego</a:t>
            </a:r>
          </a:p>
          <a:p>
            <a:pPr>
              <a:buNone/>
            </a:pPr>
            <a:endParaRPr lang="pl-PL" dirty="0" smtClean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64705"/>
            <a:ext cx="8229600" cy="5559896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III. Po nowelizacji </a:t>
            </a:r>
            <a:r>
              <a:rPr lang="pl-PL" dirty="0" err="1" smtClean="0"/>
              <a:t>u.s.k.o.k</a:t>
            </a:r>
            <a:r>
              <a:rPr lang="pl-PL" dirty="0" smtClean="0"/>
              <a:t>. z 2013 </a:t>
            </a:r>
          </a:p>
          <a:p>
            <a:pPr>
              <a:buNone/>
            </a:pPr>
            <a:endParaRPr lang="pl-PL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pl-PL" dirty="0" smtClean="0">
                <a:solidFill>
                  <a:srgbClr val="FF0000"/>
                </a:solidFill>
              </a:rPr>
              <a:t>Nowelizacja z 2013  nie upodobniła katalogu przesłanek wprowadzenia zarządcy komisarycznego w kasie do katalogu ustanowienia zarządu komisarycznego w banku, a nawet wprowadziła nową przesłankę, nieznaną na gruncie ustawy Prawo bankowe.</a:t>
            </a:r>
          </a:p>
          <a:p>
            <a:pPr>
              <a:buNone/>
            </a:pP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9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Przesłanki, po nowelizacji z 2013 r., wprowadzenia zarządu komisarycznego w kasie :</a:t>
            </a:r>
          </a:p>
          <a:p>
            <a:pPr>
              <a:buNone/>
            </a:pPr>
            <a:r>
              <a:rPr lang="pl-PL" dirty="0" smtClean="0"/>
              <a:t>- powstanie groźby zaprzestania spłacania zobowiązań przez kasę,</a:t>
            </a:r>
          </a:p>
          <a:p>
            <a:pPr>
              <a:buNone/>
            </a:pPr>
            <a:r>
              <a:rPr lang="pl-PL" dirty="0" smtClean="0"/>
              <a:t>- nieprzekazanie przez zarząd kasy programu postępowania naprawczego zgodnie z art. 72a,</a:t>
            </a:r>
          </a:p>
          <a:p>
            <a:pPr>
              <a:buNone/>
            </a:pPr>
            <a:r>
              <a:rPr lang="pl-PL" dirty="0" smtClean="0"/>
              <a:t>- nieskuteczność programu postępowania naprawczego,</a:t>
            </a:r>
          </a:p>
          <a:p>
            <a:pPr>
              <a:buNone/>
            </a:pPr>
            <a:r>
              <a:rPr lang="pl-PL" dirty="0" smtClean="0"/>
              <a:t>- sytuacja, gdy działalność kasy wykazuje rażące lub uporczywe naruszanie przepisów prawa,</a:t>
            </a:r>
          </a:p>
          <a:p>
            <a:pPr>
              <a:buNone/>
            </a:pPr>
            <a:r>
              <a:rPr lang="pl-PL" dirty="0" smtClean="0"/>
              <a:t>- </a:t>
            </a:r>
            <a:r>
              <a:rPr lang="pl-PL" dirty="0" smtClean="0">
                <a:solidFill>
                  <a:srgbClr val="FF0000"/>
                </a:solidFill>
              </a:rPr>
              <a:t>sytuacja, gdy skład zarządu kasy nie odpowiada wymogom ustawy,</a:t>
            </a:r>
          </a:p>
          <a:p>
            <a:pPr>
              <a:buNone/>
            </a:pPr>
            <a:r>
              <a:rPr lang="pl-PL" dirty="0" smtClean="0"/>
              <a:t>Wystarczy, że zostanie spełniona tylko jedna z tych przesłanek.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20689"/>
            <a:ext cx="8229600" cy="5703912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Ponadto nowelizacja z 2013 r. wprowadziła dwie dodatkowe przesłanki ustanowienia zarządcy komisarycznego :</a:t>
            </a:r>
          </a:p>
          <a:p>
            <a:pPr>
              <a:buNone/>
            </a:pPr>
            <a:r>
              <a:rPr lang="pl-PL" dirty="0" smtClean="0"/>
              <a:t>- podjęcie przez Komisję Nadzoru Finansowego decyzji o przejęciu wybranych praw majątkowych lub wybranych zobowiązań kasy, o ile zarządca komisaryczny nie został ustanowiony wcześniej (art. 74c ust. 10); </a:t>
            </a:r>
          </a:p>
          <a:p>
            <a:pPr>
              <a:buNone/>
            </a:pPr>
            <a:r>
              <a:rPr lang="pl-PL" dirty="0" smtClean="0"/>
              <a:t>- wystąpienie sytuacji, gdy na dzień sprawozdawczy, określony w przepisach wydanych na podstawie art. 62c ust. 4 </a:t>
            </a:r>
            <a:r>
              <a:rPr lang="pl-PL" dirty="0" err="1" smtClean="0"/>
              <a:t>u.s.k.o.k</a:t>
            </a:r>
            <a:r>
              <a:rPr lang="pl-PL" dirty="0" smtClean="0"/>
              <a:t>., aktywa kasy nie wystarczają na zaspokojenie jej zobowiązań, chyba że zarządca został ustanowiony wcześniej (art. 74k ust. 1).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5631904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Zasady stosowania środków nadzorczych :</a:t>
            </a:r>
          </a:p>
          <a:p>
            <a:pPr>
              <a:buNone/>
            </a:pPr>
            <a:r>
              <a:rPr lang="pl-PL" dirty="0" smtClean="0"/>
              <a:t>- fakultatywność stosowania środków nadzoru przez KNF,</a:t>
            </a:r>
          </a:p>
          <a:p>
            <a:pPr>
              <a:buNone/>
            </a:pPr>
            <a:r>
              <a:rPr lang="pl-PL" dirty="0" smtClean="0"/>
              <a:t>- ustawowe określenie przesłanek stosowania środków nadzoru,</a:t>
            </a:r>
          </a:p>
          <a:p>
            <a:pPr>
              <a:buNone/>
            </a:pPr>
            <a:r>
              <a:rPr lang="pl-PL" dirty="0" smtClean="0"/>
              <a:t>- ustawowe określenie procedury stosowania środków nadzoru,</a:t>
            </a:r>
          </a:p>
          <a:p>
            <a:pPr>
              <a:buNone/>
            </a:pPr>
            <a:r>
              <a:rPr lang="pl-PL" dirty="0" smtClean="0"/>
              <a:t>- zasada stopniowania środków nadzorczych,</a:t>
            </a:r>
          </a:p>
          <a:p>
            <a:pPr>
              <a:buNone/>
            </a:pPr>
            <a:r>
              <a:rPr lang="pl-PL" dirty="0" smtClean="0"/>
              <a:t>- zasada równości,</a:t>
            </a:r>
          </a:p>
          <a:p>
            <a:pPr>
              <a:buNone/>
            </a:pPr>
            <a:r>
              <a:rPr lang="pl-PL" dirty="0" smtClean="0"/>
              <a:t>- zasada kumulacji przedmiotowej,</a:t>
            </a:r>
          </a:p>
          <a:p>
            <a:pPr>
              <a:buNone/>
            </a:pPr>
            <a:r>
              <a:rPr lang="pl-PL" dirty="0" smtClean="0"/>
              <a:t>- zasada kumulacji podmiotowej.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36713"/>
            <a:ext cx="8229600" cy="5487888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zasada fakultatywności</a:t>
            </a:r>
          </a:p>
          <a:p>
            <a:pPr>
              <a:buNone/>
            </a:pPr>
            <a:r>
              <a:rPr lang="pl-PL" dirty="0" smtClean="0"/>
              <a:t> </a:t>
            </a:r>
            <a:r>
              <a:rPr lang="pl-PL" dirty="0" smtClean="0">
                <a:solidFill>
                  <a:srgbClr val="C00000"/>
                </a:solidFill>
              </a:rPr>
              <a:t>Komisja Nadzoru Finansowego może, ale nie musi, stosować środki nadzoru. </a:t>
            </a:r>
          </a:p>
          <a:p>
            <a:pPr>
              <a:buNone/>
            </a:pPr>
            <a:r>
              <a:rPr lang="pl-PL" dirty="0" smtClean="0"/>
              <a:t>wyjątek - KNF obligatoryjnie stosuje środek nadzorczy art. 71 ust. 7 </a:t>
            </a:r>
            <a:r>
              <a:rPr lang="pl-PL" dirty="0" err="1" smtClean="0"/>
              <a:t>u.s.k.o.k</a:t>
            </a:r>
            <a:r>
              <a:rPr lang="pl-PL" dirty="0" smtClean="0"/>
              <a:t>. 2009 </a:t>
            </a:r>
          </a:p>
          <a:p>
            <a:pPr>
              <a:buNone/>
            </a:pPr>
            <a:r>
              <a:rPr lang="pl-PL" dirty="0" smtClean="0"/>
              <a:t>KNF odwołuje (a więc „musi” odwołać) członka zarządu kasy w przypadku zaistnienia okoliczności wskazanych w tym przepisie. </a:t>
            </a:r>
          </a:p>
          <a:p>
            <a:pPr>
              <a:buNone/>
            </a:pPr>
            <a:r>
              <a:rPr lang="pl-PL" dirty="0" smtClean="0"/>
              <a:t>Zob. art. 138 ust. 5 pr. bank. - również jest wyjątkiem od generalnej zasady fakultatywności środków nadzoru bankowego.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419894"/>
          </a:xfrm>
        </p:spPr>
        <p:txBody>
          <a:bodyPr/>
          <a:lstStyle/>
          <a:p>
            <a:r>
              <a:rPr lang="pl-PL" sz="3600" dirty="0" smtClean="0"/>
              <a:t>zasada stopniowania środków nadzorczych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>
                <a:solidFill>
                  <a:srgbClr val="FF0000"/>
                </a:solidFill>
              </a:rPr>
              <a:t>zasada proporcjonalności </a:t>
            </a:r>
            <a:r>
              <a:rPr lang="pl-PL" dirty="0" smtClean="0"/>
              <a:t>w odniesieniu do stosowania środków nadzorczych nakazuje, aby w przypadku gdy określone cele publiczne mogą zostać równie skutecznie zrealizowane zarówno przy pomocy środka mniej, jak i bardziej restrykcyjnego, organ publiczny skorzystał z tego pierwszego środka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5775920"/>
          </a:xfrm>
        </p:spPr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Sanacja :</a:t>
            </a:r>
          </a:p>
          <a:p>
            <a:pPr>
              <a:buFontTx/>
              <a:buChar char="-"/>
            </a:pPr>
            <a:r>
              <a:rPr lang="pl-PL" dirty="0" smtClean="0"/>
              <a:t>komisaryczna</a:t>
            </a:r>
          </a:p>
          <a:p>
            <a:pPr>
              <a:buFontTx/>
              <a:buChar char="-"/>
            </a:pPr>
            <a:r>
              <a:rPr lang="pl-PL" dirty="0" smtClean="0"/>
              <a:t>autonomiczna</a:t>
            </a:r>
          </a:p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likwidacyjna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  <p:sp>
        <p:nvSpPr>
          <p:cNvPr id="5" name="Nawias klamrowy zamykający 4"/>
          <p:cNvSpPr/>
          <p:nvPr/>
        </p:nvSpPr>
        <p:spPr>
          <a:xfrm>
            <a:off x="3419872" y="1628800"/>
            <a:ext cx="432048" cy="7920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Elipsa 5"/>
          <p:cNvSpPr/>
          <p:nvPr/>
        </p:nvSpPr>
        <p:spPr>
          <a:xfrm>
            <a:off x="4139952" y="1556792"/>
            <a:ext cx="230425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sanacja w wąskim znaczeniu</a:t>
            </a:r>
            <a:endParaRPr lang="pl-PL" dirty="0"/>
          </a:p>
        </p:txBody>
      </p:sp>
      <p:sp>
        <p:nvSpPr>
          <p:cNvPr id="7" name="Nawias klamrowy zamykający 6"/>
          <p:cNvSpPr/>
          <p:nvPr/>
        </p:nvSpPr>
        <p:spPr>
          <a:xfrm>
            <a:off x="6444208" y="1556792"/>
            <a:ext cx="504056" cy="244827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7164288" y="2060848"/>
            <a:ext cx="1800200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sanacja w szerokim </a:t>
            </a:r>
            <a:r>
              <a:rPr lang="pl-PL" dirty="0" err="1" smtClean="0"/>
              <a:t>znaczniu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64705"/>
            <a:ext cx="8229600" cy="5559896"/>
          </a:xfrm>
        </p:spPr>
        <p:txBody>
          <a:bodyPr/>
          <a:lstStyle/>
          <a:p>
            <a:pPr>
              <a:buNone/>
            </a:pPr>
            <a:r>
              <a:rPr lang="pl-PL" dirty="0" smtClean="0">
                <a:solidFill>
                  <a:srgbClr val="FF0000"/>
                </a:solidFill>
              </a:rPr>
              <a:t>z zasady proporcjonalności bezpośrednio wyprowadza się zasadę stopniowania środków nadzorczych</a:t>
            </a:r>
            <a:r>
              <a:rPr lang="pl-PL" dirty="0" smtClean="0"/>
              <a:t>.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Szczególnie zasada ta dotyczy najbardziej dolegliwego (represyjnego) środka nadzorczego, którego zastosowanie pozbawia kasę samodzielności, jakim jest wprowadzenie zarządcy komisarycznego.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5775920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Z prawa bankowego wynika, że sanacja komisaryczna zawsze musi być poprzedzona sanacją autonomiczną – z </a:t>
            </a:r>
            <a:r>
              <a:rPr lang="pl-PL" dirty="0" err="1" smtClean="0"/>
              <a:t>u.s.k.o.k</a:t>
            </a:r>
            <a:r>
              <a:rPr lang="pl-PL" dirty="0" smtClean="0"/>
              <a:t>. wprost to nie wynika, ale należy przyjąć, że zasada ta ma zastosowanie również do kas. </a:t>
            </a:r>
          </a:p>
          <a:p>
            <a:pPr>
              <a:buNone/>
            </a:pPr>
            <a:r>
              <a:rPr lang="pl-PL" dirty="0" smtClean="0"/>
              <a:t>Przemawia za tym :</a:t>
            </a:r>
          </a:p>
          <a:p>
            <a:pPr>
              <a:buNone/>
            </a:pPr>
            <a:r>
              <a:rPr lang="pl-PL" dirty="0" smtClean="0"/>
              <a:t>- Podobieństwo działalności kas i banków</a:t>
            </a:r>
          </a:p>
          <a:p>
            <a:pPr>
              <a:buNone/>
            </a:pPr>
            <a:r>
              <a:rPr lang="pl-PL" dirty="0" smtClean="0"/>
              <a:t>- Wzorowanie przepisów </a:t>
            </a:r>
            <a:r>
              <a:rPr lang="pl-PL" dirty="0" err="1" smtClean="0"/>
              <a:t>u.s.k.o.k</a:t>
            </a:r>
            <a:r>
              <a:rPr lang="pl-PL" dirty="0" smtClean="0"/>
              <a:t>. 2009 na art. 142 i 145 pr. bank. </a:t>
            </a:r>
          </a:p>
          <a:p>
            <a:pPr>
              <a:buNone/>
            </a:pPr>
            <a:r>
              <a:rPr lang="pl-PL" dirty="0" smtClean="0"/>
              <a:t>- taka sekwencja najpełniej zabezpiecza interes członków kas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36713"/>
            <a:ext cx="8229600" cy="5487888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przesłanka „ </a:t>
            </a:r>
            <a:r>
              <a:rPr lang="pl-PL" dirty="0" smtClean="0"/>
              <a:t>GROŹBY </a:t>
            </a:r>
            <a:r>
              <a:rPr lang="pl-PL" dirty="0" smtClean="0">
                <a:solidFill>
                  <a:srgbClr val="FF0000"/>
                </a:solidFill>
              </a:rPr>
              <a:t>zaprzestania </a:t>
            </a:r>
            <a:r>
              <a:rPr lang="pl-PL" dirty="0" smtClean="0">
                <a:solidFill>
                  <a:srgbClr val="FF0000"/>
                </a:solidFill>
              </a:rPr>
              <a:t>spłacania zobowiązań przez kasę</a:t>
            </a:r>
            <a:r>
              <a:rPr lang="pl-PL" dirty="0" smtClean="0"/>
              <a:t>” powinna uruchamiać 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sanację autonomiczną </a:t>
            </a:r>
            <a:r>
              <a:rPr lang="pl-PL" dirty="0" smtClean="0"/>
              <a:t>a nie 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sanację komisaryczną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 Powinna być zaszeregowana do tej samej kategorii co przesłanka niebezpieczeństwa niewypłacalności czy też groźby utraty płynności, a nawet należy się zastanowić, czy nie powinna być z którąś z nich utożsamiana.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36713"/>
            <a:ext cx="8229600" cy="5487888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Dla uzdrowienia sytuacji polegającej na tym, że kasa nie przestrzega prawa, KNF może zastosować cały katalog </a:t>
            </a:r>
            <a:r>
              <a:rPr lang="pl-PL" dirty="0" err="1" smtClean="0"/>
              <a:t>śródków</a:t>
            </a:r>
            <a:r>
              <a:rPr lang="pl-PL" dirty="0" smtClean="0"/>
              <a:t> nadzorczych o charakterze sankcji, wymienionych w przepisie art. 71 ust. 2 </a:t>
            </a:r>
            <a:r>
              <a:rPr lang="pl-PL" dirty="0" err="1" smtClean="0"/>
              <a:t>u.s.k.o.k</a:t>
            </a:r>
            <a:r>
              <a:rPr lang="pl-PL" dirty="0" smtClean="0"/>
              <a:t>. 2009.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Dopiero dalsze „uporczywe” i „rażące” naruszenie prawa przez kasę może spowodować sięgnięcie przez KNF do tak uciążliwego środka, jakim jest ustanowienie zarządcy komisarycznego.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Zasada stopniowania środków nadzorczych !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64705"/>
            <a:ext cx="8229600" cy="5559896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wyrok Sądu Apelacyjnego w Katowicach I Wydział Cywilny z dnia 21 maja 2010 r. (I </a:t>
            </a:r>
            <a:r>
              <a:rPr lang="pl-PL" dirty="0" err="1" smtClean="0"/>
              <a:t>ACa</a:t>
            </a:r>
            <a:r>
              <a:rPr lang="pl-PL" dirty="0" smtClean="0"/>
              <a:t> 44/10) </a:t>
            </a:r>
          </a:p>
          <a:p>
            <a:pPr>
              <a:buNone/>
            </a:pPr>
            <a:r>
              <a:rPr lang="pl-PL" dirty="0" smtClean="0"/>
              <a:t>dla spełnienia się przesłanki rażącego lub uporczywego naruszania przepisów prawa przez działalność kasy konieczne jest „wykazanie kwalifikowanej postaci winy kasy jako osoby prawnej, a więc winy umyślnej lub rażącego niedbalstwa. Poza tym jej działania lub zaniechania muszą mieć charakter ciągły, trwały, uporczywy, a nie jednorazowy”. </a:t>
            </a:r>
          </a:p>
          <a:p>
            <a:pPr>
              <a:buNone/>
            </a:pPr>
            <a:r>
              <a:rPr lang="pl-PL" dirty="0" smtClean="0"/>
              <a:t>Sąd Apelacyjny potwierdził nieważność uchwały zarządu</a:t>
            </a:r>
          </a:p>
          <a:p>
            <a:pPr>
              <a:buNone/>
            </a:pPr>
            <a:r>
              <a:rPr lang="pl-PL" dirty="0" smtClean="0"/>
              <a:t>Kasy Krajowej o ustanowieniu zarządcy komisarycznego ( wyrok Sądu Okręgowego w Katowicach z dnia 10 listopada 2009 r., I C 693/08).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64705"/>
            <a:ext cx="8229600" cy="5559896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Ustanowienie zarządcy komisarycznego nie wpływa na organizację i sposób działania kasy, z wyjątkiem zmian przewidzianych ustawą. Wszystkie wyjątki od tej zasady powinny być zatem interpretowane ściśle i są ponadto enumeratywnie wymienione w art. 73 ust. 3 </a:t>
            </a:r>
            <a:r>
              <a:rPr lang="pl-PL" dirty="0" err="1" smtClean="0"/>
              <a:t>u.s.k.o.k</a:t>
            </a:r>
            <a:r>
              <a:rPr lang="pl-PL" dirty="0" smtClean="0"/>
              <a:t>. 2009.</a:t>
            </a:r>
          </a:p>
          <a:p>
            <a:pPr>
              <a:buNone/>
            </a:pPr>
            <a:r>
              <a:rPr lang="pl-PL" sz="2400" dirty="0" smtClean="0"/>
              <a:t>Z dniem ustanowienia zarządcy komisarycznego:</a:t>
            </a:r>
          </a:p>
          <a:p>
            <a:pPr>
              <a:buNone/>
            </a:pPr>
            <a:r>
              <a:rPr lang="pl-PL" sz="2400" dirty="0" smtClean="0"/>
              <a:t>- członkowie zarządu kasy zostają odwołani z mocy prawa, a ustanowione wcześniej prokury i pełnomocnictwa wygasają,</a:t>
            </a:r>
          </a:p>
          <a:p>
            <a:pPr>
              <a:buNone/>
            </a:pPr>
            <a:r>
              <a:rPr lang="pl-PL" sz="2400" dirty="0" smtClean="0"/>
              <a:t>- ulegają zawieszeniu kompetencje rady nadzorczej kasy oraz walnego zgromadzenia  kasy (a w kasach, w których walne zgromadzenie jest zastąpione przez zebranie przedstawicieli – zawieszeniu ulegają kompetencje zebrań grup członkowskich).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64705"/>
            <a:ext cx="8229600" cy="5559896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Obowiązki zarządcy komisarycznego</a:t>
            </a:r>
          </a:p>
          <a:p>
            <a:pPr>
              <a:buNone/>
            </a:pPr>
            <a:r>
              <a:rPr lang="pl-PL" dirty="0" smtClean="0"/>
              <a:t>(są uzależnione od przesłanek jego powołania)</a:t>
            </a:r>
          </a:p>
          <a:p>
            <a:pPr>
              <a:buNone/>
            </a:pPr>
            <a:r>
              <a:rPr lang="pl-PL" dirty="0" smtClean="0"/>
              <a:t>I.</a:t>
            </a:r>
          </a:p>
          <a:p>
            <a:pPr>
              <a:buFontTx/>
              <a:buChar char="-"/>
            </a:pPr>
            <a:r>
              <a:rPr lang="pl-PL" dirty="0" smtClean="0"/>
              <a:t>opracowuje i uzgadnia z KNF program postępowania naprawczego, </a:t>
            </a:r>
          </a:p>
          <a:p>
            <a:pPr>
              <a:buFontTx/>
              <a:buChar char="-"/>
            </a:pPr>
            <a:r>
              <a:rPr lang="pl-PL" dirty="0" smtClean="0"/>
              <a:t>kieruje jego realizacją </a:t>
            </a:r>
          </a:p>
          <a:p>
            <a:pPr>
              <a:buFontTx/>
              <a:buChar char="-"/>
            </a:pPr>
            <a:r>
              <a:rPr lang="pl-PL" dirty="0" smtClean="0"/>
              <a:t>informuje KNF i radę nadzorczą kasy o wynikach realizacji programu; informacje te przekazuje Kasie Krajowej. 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5415880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Ustawa nie precyzuje zadań, jakie zarządcy komisarycznemu mogą zostać wyznaczone przez KNF w decyzji o jego ustanowieniu. Jednak nie wydaje się, aby mogły to być inne zadania niż te, które prowadzą do sanacji kasy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20689"/>
            <a:ext cx="8229600" cy="5703912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II.</a:t>
            </a:r>
          </a:p>
          <a:p>
            <a:pPr>
              <a:buFontTx/>
              <a:buChar char="-"/>
            </a:pPr>
            <a:r>
              <a:rPr lang="pl-PL" dirty="0" smtClean="0"/>
              <a:t>usunięcie nieprawidłowości związanych z rażącym lub uporczywym naruszaniem przepisów prawa </a:t>
            </a:r>
          </a:p>
          <a:p>
            <a:pPr>
              <a:buNone/>
            </a:pPr>
            <a:r>
              <a:rPr lang="pl-PL" dirty="0" smtClean="0"/>
              <a:t>III.</a:t>
            </a:r>
          </a:p>
          <a:p>
            <a:pPr>
              <a:buNone/>
            </a:pPr>
            <a:r>
              <a:rPr lang="pl-PL" dirty="0" smtClean="0"/>
              <a:t> - zorganizowanie wyboru nowego zarządu</a:t>
            </a:r>
          </a:p>
          <a:p>
            <a:pPr>
              <a:buNone/>
            </a:pPr>
            <a:r>
              <a:rPr lang="pl-PL" dirty="0" smtClean="0"/>
              <a:t>IV.</a:t>
            </a:r>
          </a:p>
          <a:p>
            <a:pPr>
              <a:buFontTx/>
              <a:buChar char="-"/>
            </a:pPr>
            <a:r>
              <a:rPr lang="pl-PL" dirty="0" smtClean="0"/>
              <a:t>obowiązki w związku z przejęciem wybranych praw majątkowych lub wybranych zobowiązań kasy (zob. np. art. 74i ust. 1 </a:t>
            </a:r>
            <a:r>
              <a:rPr lang="pl-PL" dirty="0" err="1" smtClean="0"/>
              <a:t>u.s.k.o.k</a:t>
            </a:r>
            <a:r>
              <a:rPr lang="pl-PL" dirty="0" smtClean="0"/>
              <a:t>.)</a:t>
            </a:r>
          </a:p>
          <a:p>
            <a:pPr>
              <a:buNone/>
            </a:pPr>
            <a:r>
              <a:rPr lang="pl-PL" dirty="0" smtClean="0"/>
              <a:t>V. </a:t>
            </a:r>
          </a:p>
          <a:p>
            <a:pPr>
              <a:buNone/>
            </a:pPr>
            <a:r>
              <a:rPr lang="pl-PL" dirty="0" smtClean="0"/>
              <a:t> - obowiązki w związku z niedostępnością środków powierzonych kasie (art. 38u ustawy z dnia 14 grudnia 1994 r. o Bankowym Funduszu Gwarancyjnym – będzie obowiązywał od listopada 2013 r.)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witeks@prawo.uni.wroc.pl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35918"/>
          </a:xfrm>
        </p:spPr>
        <p:txBody>
          <a:bodyPr/>
          <a:lstStyle/>
          <a:p>
            <a:r>
              <a:rPr lang="pl-PL" sz="4000" dirty="0" smtClean="0"/>
              <a:t>Wnioski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695800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Nowa, rozbudowana regulacja sanacji kas zamieszczona w znowelizowanej </a:t>
            </a:r>
            <a:r>
              <a:rPr lang="pl-PL" dirty="0" err="1" smtClean="0"/>
              <a:t>u.s.k.o.k</a:t>
            </a:r>
            <a:r>
              <a:rPr lang="pl-PL" dirty="0" smtClean="0"/>
              <a:t>. wzoruje się na ustawie Prawo bankowe, z uwzględnieniem jednak specyfiki i odrębności kas.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Trudno jest znaleźć rozsądne wyjaśnienie tak daleko idącego zróżnicowania katalogu przesłanek ustanowienia zarządu komisarycznego w </a:t>
            </a:r>
            <a:r>
              <a:rPr lang="pl-PL" dirty="0" err="1" smtClean="0"/>
              <a:t>u.s.k.o.k</a:t>
            </a:r>
            <a:r>
              <a:rPr lang="pl-PL" dirty="0" smtClean="0"/>
              <a:t>. 2009 oraz w ustawie Prawo bankowe.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067966"/>
          </a:xfrm>
        </p:spPr>
        <p:txBody>
          <a:bodyPr/>
          <a:lstStyle/>
          <a:p>
            <a:r>
              <a:rPr lang="pl-PL" sz="2800" dirty="0" smtClean="0"/>
              <a:t>Ustawa o spółdzielczych kasach oszczędnościowo – kredytowych z 1995 r.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767808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Art. 42. </a:t>
            </a:r>
          </a:p>
          <a:p>
            <a:pPr>
              <a:buNone/>
            </a:pPr>
            <a:r>
              <a:rPr lang="pl-PL" dirty="0" smtClean="0"/>
              <a:t>1. W przypadku powstania groźby zaprzestania spłacania długów przez kasę lub gdy jej działalność wykazuje rażące lub uporczywe naruszanie przepisów prawa, Kasa Krajowa może zawiesić działalność kasy ustanawiając jednocześnie zarządcę komisarycznego.</a:t>
            </a:r>
          </a:p>
          <a:p>
            <a:pPr>
              <a:buNone/>
            </a:pPr>
            <a:r>
              <a:rPr lang="pl-PL" dirty="0" smtClean="0"/>
              <a:t>2. Działalność kasy może być zawieszona do czasu wyborów rady nadzorczej i zarządu kasy, jednak na okres nie dłuższy niż 6 miesięcy.</a:t>
            </a:r>
          </a:p>
          <a:p>
            <a:pPr>
              <a:buNone/>
            </a:pPr>
            <a:r>
              <a:rPr lang="pl-PL" dirty="0" smtClean="0"/>
              <a:t>3. Z dniem ustanowienia zarządcy komisarycznego kończy się kadencja organów kasy.</a:t>
            </a:r>
          </a:p>
          <a:p>
            <a:pPr>
              <a:buNone/>
            </a:pPr>
            <a:r>
              <a:rPr lang="pl-PL" dirty="0" smtClean="0"/>
              <a:t>4. Kasa krajowa określi zakres czynności kasy na okres, o którym mowa w ust. 2.</a:t>
            </a:r>
          </a:p>
          <a:p>
            <a:endParaRPr lang="pl-PL" dirty="0" smtClean="0"/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55387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pl-PL" dirty="0" smtClean="0"/>
          </a:p>
          <a:p>
            <a:pPr algn="ctr">
              <a:buFont typeface="Wingdings 2" pitchFamily="18" charset="2"/>
              <a:buNone/>
            </a:pPr>
            <a:endParaRPr lang="pl-PL" dirty="0" smtClean="0"/>
          </a:p>
          <a:p>
            <a:pPr>
              <a:buFont typeface="Wingdings 2" pitchFamily="18" charset="2"/>
              <a:buNone/>
            </a:pPr>
            <a:endParaRPr lang="pl-PL" dirty="0" smtClean="0"/>
          </a:p>
          <a:p>
            <a:pPr>
              <a:buFont typeface="Wingdings 2" pitchFamily="18" charset="2"/>
              <a:buNone/>
            </a:pPr>
            <a:endParaRPr lang="pl-PL" dirty="0" smtClean="0"/>
          </a:p>
          <a:p>
            <a:pPr>
              <a:buFont typeface="Wingdings 2" pitchFamily="18" charset="2"/>
              <a:buNone/>
            </a:pPr>
            <a:endParaRPr lang="pl-PL" dirty="0" smtClean="0"/>
          </a:p>
        </p:txBody>
      </p:sp>
      <p:sp>
        <p:nvSpPr>
          <p:cNvPr id="4" name="Prostokąt 3"/>
          <p:cNvSpPr/>
          <p:nvPr/>
        </p:nvSpPr>
        <p:spPr>
          <a:xfrm>
            <a:off x="1071538" y="4357694"/>
            <a:ext cx="740221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DZIĘKUJĘ ZA UWAGĘ </a:t>
            </a:r>
          </a:p>
        </p:txBody>
      </p:sp>
      <p:pic>
        <p:nvPicPr>
          <p:cNvPr id="32772" name="Obraz 5" descr="p-010367-00-4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88" y="642938"/>
            <a:ext cx="3857625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witeks@prawo.uni.wroc.pl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36713"/>
            <a:ext cx="8229600" cy="5487888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Ustawa z dnia 5 listopada 2009 r. o spółdzielczych kasach oszczędnościowo – kredytowych (Dz. U. z 2012 r., poz. 855 ze zm.) – </a:t>
            </a:r>
            <a:r>
              <a:rPr lang="pl-PL" dirty="0" err="1" smtClean="0"/>
              <a:t>u.s.k.o.k</a:t>
            </a:r>
            <a:r>
              <a:rPr lang="pl-PL" dirty="0" smtClean="0"/>
              <a:t>. 2009</a:t>
            </a:r>
          </a:p>
          <a:p>
            <a:pPr>
              <a:buNone/>
            </a:pPr>
            <a:r>
              <a:rPr lang="pl-PL" dirty="0" smtClean="0"/>
              <a:t>Ustawa </a:t>
            </a:r>
            <a:r>
              <a:rPr lang="pl-PL" b="1" dirty="0" smtClean="0"/>
              <a:t>z dnia 19 kwietnia 2013 r. </a:t>
            </a:r>
            <a:r>
              <a:rPr lang="pl-PL" dirty="0" smtClean="0"/>
              <a:t>o zmianie ustawy o spółdzielczych kasach oszczędnościowo – kredytowych oraz niektórych innych ustaw (Dz. U. z 2013 r., poz. 613) – nowelizacja z 2013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b="1" dirty="0" smtClean="0"/>
              <a:t>rozdział 6a „Postępowanie naprawcze i zarząd komisaryczny” – art. 72a - art. 73a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rozdział 6b „Przejęcie, likwidacja i upadłość kas”</a:t>
            </a:r>
          </a:p>
          <a:p>
            <a:pPr>
              <a:buNone/>
            </a:pPr>
            <a:r>
              <a:rPr lang="pl-PL" dirty="0" smtClean="0"/>
              <a:t>art. 74a – 74u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04665"/>
            <a:ext cx="8229600" cy="5919936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Raport KNF dot. I półrocza 2013 r.</a:t>
            </a:r>
          </a:p>
          <a:p>
            <a:endParaRPr lang="pl-PL" dirty="0" smtClean="0"/>
          </a:p>
          <a:p>
            <a:r>
              <a:rPr lang="pl-PL" dirty="0" smtClean="0"/>
              <a:t>Sektor skok w I półroczu 2013 r. rozwijał się bardzo dynamicznie – aktywa wzrosły o 9%, natomiast a wartość depozytów o 9,6 %. W okresie tym w kasach przybyło ponad 61 tys. nowych członków. </a:t>
            </a:r>
          </a:p>
          <a:p>
            <a:r>
              <a:rPr lang="pl-PL" dirty="0" smtClean="0"/>
              <a:t>Sytuacja kapitałowa w kasach jest trudna, wysokość funduszy własnych jest nieadekwatna do prowadzonej działalności. Współczynnik wypłacalności w sektorze obniżył się z 1,83% na koniec grudnia 2012 r. do 1,2% na koniec czerwca 2013 r. 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5775920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W kasach występuje podwyższone ryzyko płynności w wyniku niedopasowania terminów wymagalności pasywów i zapadalności aktywów. Działalność kredytowo-pożyczkowa finansowana jest głównie środkami krótkoterminowymi (depozytami o wymagalności do 6 miesięcy). </a:t>
            </a:r>
          </a:p>
          <a:p>
            <a:pPr>
              <a:buNone/>
            </a:pPr>
            <a:r>
              <a:rPr lang="pl-PL" b="1" dirty="0" smtClean="0"/>
              <a:t>Na koniec I półrocza 2013 r. 44 kasy były objęte postępowaniami naprawczymi.</a:t>
            </a:r>
            <a:r>
              <a:rPr lang="pl-PL" dirty="0" smtClean="0"/>
              <a:t> Kasa Krajowa udzieliła kasom w czerwcu oraz w lipcu 2013 r. pomocy z funduszu stabilizacyjnego na kwotę 180,5 mln zł. Wartość pomocy została podwyższona w sierpniu do kwoty 188,8 mln zł 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5343872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Przesłanki wszczęcia postępowania naprawczego w kasie (art. 72a ust. 1 </a:t>
            </a:r>
            <a:r>
              <a:rPr lang="pl-PL" dirty="0" err="1" smtClean="0"/>
              <a:t>u.s.k.o.k</a:t>
            </a:r>
            <a:r>
              <a:rPr lang="pl-PL" dirty="0" smtClean="0"/>
              <a:t>.) :</a:t>
            </a:r>
          </a:p>
          <a:p>
            <a:pPr>
              <a:buNone/>
            </a:pPr>
            <a:r>
              <a:rPr lang="pl-PL" dirty="0" smtClean="0"/>
              <a:t>- powstanie straty bilansowej,</a:t>
            </a:r>
          </a:p>
          <a:p>
            <a:pPr>
              <a:buNone/>
            </a:pPr>
            <a:r>
              <a:rPr lang="pl-PL" dirty="0" smtClean="0"/>
              <a:t>- powstanie groźby wystąpienia straty bilansowej,</a:t>
            </a:r>
          </a:p>
          <a:p>
            <a:pPr>
              <a:buNone/>
            </a:pPr>
            <a:r>
              <a:rPr lang="pl-PL" dirty="0" smtClean="0"/>
              <a:t>- powstanie niebezpieczeństwa niewypłacalności,</a:t>
            </a:r>
          </a:p>
          <a:p>
            <a:pPr>
              <a:buNone/>
            </a:pPr>
            <a:r>
              <a:rPr lang="pl-PL" dirty="0" smtClean="0"/>
              <a:t>- powstanie zagrożenia utraty płynności płatniczej.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5415880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art. 72a </a:t>
            </a:r>
            <a:r>
              <a:rPr lang="pl-PL" dirty="0" err="1" smtClean="0"/>
              <a:t>u.s.k.o.k</a:t>
            </a:r>
            <a:r>
              <a:rPr lang="pl-PL" dirty="0" smtClean="0"/>
              <a:t>. a przesłanki wszczęcia postępowania naprawczego wskazanej w art. 492 ust. 1 ustawy z dnia 28 lutego 2003 r. Prawo upadłościowe i naprawcze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sz="1800" dirty="0" smtClean="0"/>
              <a:t>- powstanie straty bilansowej,</a:t>
            </a:r>
          </a:p>
          <a:p>
            <a:pPr>
              <a:buNone/>
            </a:pPr>
            <a:r>
              <a:rPr lang="pl-PL" sz="1800" dirty="0" smtClean="0"/>
              <a:t>- powstanie groźby wystąpienia straty bilansowej,</a:t>
            </a:r>
          </a:p>
          <a:p>
            <a:pPr>
              <a:buNone/>
            </a:pPr>
            <a:r>
              <a:rPr lang="pl-PL" sz="1800" dirty="0" smtClean="0"/>
              <a:t>- powstanie niebezpieczeństwa niewypłacalności,</a:t>
            </a:r>
          </a:p>
          <a:p>
            <a:pPr>
              <a:buFontTx/>
              <a:buChar char="-"/>
            </a:pPr>
            <a:r>
              <a:rPr lang="pl-PL" sz="1800" dirty="0" smtClean="0"/>
              <a:t>powstanie zagrożenia utraty płynności płatniczej</a:t>
            </a:r>
          </a:p>
          <a:p>
            <a:pPr>
              <a:buNone/>
            </a:pPr>
            <a:endParaRPr lang="pl-PL" sz="1800" dirty="0" smtClean="0"/>
          </a:p>
          <a:p>
            <a:pPr>
              <a:buNone/>
            </a:pPr>
            <a:r>
              <a:rPr lang="pl-PL" sz="1800" dirty="0" smtClean="0"/>
              <a:t>72a ust. 1 </a:t>
            </a:r>
            <a:r>
              <a:rPr lang="pl-PL" sz="1800" dirty="0" err="1" smtClean="0"/>
              <a:t>u.s.k.o.k</a:t>
            </a:r>
            <a:r>
              <a:rPr lang="pl-PL" sz="1800" dirty="0" smtClean="0"/>
              <a:t>.  </a:t>
            </a:r>
            <a:r>
              <a:rPr lang="pl-PL" sz="1800" dirty="0" smtClean="0">
                <a:sym typeface="Wingdings" pitchFamily="2" charset="2"/>
              </a:rPr>
              <a:t> </a:t>
            </a:r>
            <a:r>
              <a:rPr lang="pl-PL" sz="1800" dirty="0" smtClean="0"/>
              <a:t> art. 142 ust. 1 pr. bank.</a:t>
            </a:r>
          </a:p>
          <a:p>
            <a:pPr>
              <a:buNone/>
            </a:pPr>
            <a:r>
              <a:rPr lang="pl-PL" sz="1800" dirty="0" smtClean="0"/>
              <a:t>art. 142 ust. 1 pr. bank. :</a:t>
            </a:r>
          </a:p>
          <a:p>
            <a:pPr>
              <a:buNone/>
            </a:pPr>
            <a:r>
              <a:rPr lang="pl-PL" sz="1800" dirty="0" smtClean="0"/>
              <a:t>- powstanie straty bilansowej,</a:t>
            </a:r>
          </a:p>
          <a:p>
            <a:pPr>
              <a:buNone/>
            </a:pPr>
            <a:r>
              <a:rPr lang="pl-PL" sz="1800" dirty="0" smtClean="0"/>
              <a:t>- powstanie groźby wystąpienia straty bilansowej,</a:t>
            </a:r>
          </a:p>
          <a:p>
            <a:pPr>
              <a:buNone/>
            </a:pPr>
            <a:r>
              <a:rPr lang="pl-PL" sz="1800" dirty="0" smtClean="0"/>
              <a:t>- powstanie niebezpieczeństwa niewypłacalności,</a:t>
            </a:r>
          </a:p>
          <a:p>
            <a:pPr>
              <a:buNone/>
            </a:pPr>
            <a:r>
              <a:rPr lang="pl-PL" sz="1800" dirty="0" smtClean="0"/>
              <a:t>- powstanie niebezpieczeństwa utraty płynności</a:t>
            </a:r>
          </a:p>
          <a:p>
            <a:pPr>
              <a:buNone/>
            </a:pPr>
            <a:endParaRPr lang="pl-PL" sz="1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  <p:sp>
        <p:nvSpPr>
          <p:cNvPr id="5" name="Nawias klamrowy zamykający 4"/>
          <p:cNvSpPr/>
          <p:nvPr/>
        </p:nvSpPr>
        <p:spPr>
          <a:xfrm>
            <a:off x="5652120" y="2636912"/>
            <a:ext cx="216024" cy="13681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6156176" y="2852936"/>
            <a:ext cx="2376264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zagrożenie niewypłacalnością w rozumieniu </a:t>
            </a:r>
            <a:r>
              <a:rPr lang="pl-PL" dirty="0" err="1" smtClean="0"/>
              <a:t>u.p.u.n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witeks@prawo.uni.wroc.pl</a:t>
            </a:r>
            <a:endParaRPr lang="en-GB"/>
          </a:p>
        </p:txBody>
      </p:sp>
      <p:sp>
        <p:nvSpPr>
          <p:cNvPr id="6" name="Prostokąt 5"/>
          <p:cNvSpPr/>
          <p:nvPr/>
        </p:nvSpPr>
        <p:spPr>
          <a:xfrm>
            <a:off x="683568" y="620688"/>
            <a:ext cx="187220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przesłanki postępowania </a:t>
            </a:r>
          </a:p>
          <a:p>
            <a:pPr algn="ctr"/>
            <a:r>
              <a:rPr lang="pl-PL" dirty="0" smtClean="0"/>
              <a:t>naprawczego</a:t>
            </a:r>
            <a:endParaRPr lang="pl-PL" dirty="0"/>
          </a:p>
        </p:txBody>
      </p:sp>
      <p:sp>
        <p:nvSpPr>
          <p:cNvPr id="7" name="Elipsa 6"/>
          <p:cNvSpPr/>
          <p:nvPr/>
        </p:nvSpPr>
        <p:spPr>
          <a:xfrm>
            <a:off x="2987824" y="1412776"/>
            <a:ext cx="1368152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zarząd kasy</a:t>
            </a:r>
            <a:endParaRPr lang="pl-PL" dirty="0"/>
          </a:p>
        </p:txBody>
      </p:sp>
      <p:sp>
        <p:nvSpPr>
          <p:cNvPr id="8" name="Prostokąt zaokrąglony 7"/>
          <p:cNvSpPr/>
          <p:nvPr/>
        </p:nvSpPr>
        <p:spPr>
          <a:xfrm>
            <a:off x="6012160" y="2420888"/>
            <a:ext cx="1584176" cy="115212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KNF</a:t>
            </a:r>
            <a:endParaRPr lang="pl-PL" dirty="0"/>
          </a:p>
        </p:txBody>
      </p:sp>
      <p:cxnSp>
        <p:nvCxnSpPr>
          <p:cNvPr id="10" name="Łącznik prosty ze strzałką 9"/>
          <p:cNvCxnSpPr>
            <a:stCxn id="6" idx="3"/>
            <a:endCxn id="7" idx="1"/>
          </p:cNvCxnSpPr>
          <p:nvPr/>
        </p:nvCxnSpPr>
        <p:spPr>
          <a:xfrm>
            <a:off x="2555776" y="1124744"/>
            <a:ext cx="632409" cy="4462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4427984" y="2132856"/>
            <a:ext cx="158417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rostokąt zaokrąglony 13"/>
          <p:cNvSpPr/>
          <p:nvPr/>
        </p:nvSpPr>
        <p:spPr>
          <a:xfrm>
            <a:off x="4355976" y="1340768"/>
            <a:ext cx="2160240" cy="12241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chemeClr val="tx1"/>
                </a:solidFill>
              </a:rPr>
              <a:t>NIEZWŁOCZNIE </a:t>
            </a:r>
            <a:r>
              <a:rPr lang="pl-PL" dirty="0" smtClean="0">
                <a:solidFill>
                  <a:schemeClr val="tx1"/>
                </a:solidFill>
              </a:rPr>
              <a:t>zawiadamia o wystąpieniu przesłanek</a:t>
            </a:r>
            <a:endParaRPr lang="pl-PL" dirty="0">
              <a:solidFill>
                <a:schemeClr val="tx1"/>
              </a:solidFill>
            </a:endParaRPr>
          </a:p>
        </p:txBody>
      </p:sp>
      <p:cxnSp>
        <p:nvCxnSpPr>
          <p:cNvPr id="16" name="Łącznik prosty ze strzałką 15"/>
          <p:cNvCxnSpPr>
            <a:stCxn id="7" idx="3"/>
          </p:cNvCxnSpPr>
          <p:nvPr/>
        </p:nvCxnSpPr>
        <p:spPr>
          <a:xfrm flipH="1">
            <a:off x="3131840" y="2334716"/>
            <a:ext cx="56345" cy="31825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rostokąt 16"/>
          <p:cNvSpPr/>
          <p:nvPr/>
        </p:nvSpPr>
        <p:spPr>
          <a:xfrm>
            <a:off x="2771800" y="5445224"/>
            <a:ext cx="180020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 smtClean="0"/>
          </a:p>
          <a:p>
            <a:pPr algn="ctr"/>
            <a:r>
              <a:rPr lang="pl-PL" dirty="0" smtClean="0"/>
              <a:t>program naprawczy</a:t>
            </a:r>
            <a:endParaRPr lang="pl-PL" dirty="0"/>
          </a:p>
        </p:txBody>
      </p:sp>
      <p:sp>
        <p:nvSpPr>
          <p:cNvPr id="24" name="Prostokąt 23"/>
          <p:cNvSpPr/>
          <p:nvPr/>
        </p:nvSpPr>
        <p:spPr>
          <a:xfrm>
            <a:off x="3275856" y="260648"/>
            <a:ext cx="43204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I. Postępowanie naprawcze SKOK</a:t>
            </a:r>
          </a:p>
          <a:p>
            <a:pPr algn="ctr"/>
            <a:r>
              <a:rPr lang="pl-PL" dirty="0" smtClean="0"/>
              <a:t>Zarząd zdziała zgodnie z ustawą</a:t>
            </a:r>
            <a:endParaRPr lang="pl-PL" dirty="0"/>
          </a:p>
        </p:txBody>
      </p:sp>
      <p:cxnSp>
        <p:nvCxnSpPr>
          <p:cNvPr id="26" name="Łącznik prosty ze strzałką 25"/>
          <p:cNvCxnSpPr>
            <a:stCxn id="14" idx="1"/>
          </p:cNvCxnSpPr>
          <p:nvPr/>
        </p:nvCxnSpPr>
        <p:spPr>
          <a:xfrm flipV="1">
            <a:off x="4355976" y="1340768"/>
            <a:ext cx="2736304" cy="6120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ipsa 26"/>
          <p:cNvSpPr/>
          <p:nvPr/>
        </p:nvSpPr>
        <p:spPr>
          <a:xfrm>
            <a:off x="7164288" y="1052736"/>
            <a:ext cx="1728192" cy="1224136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Kasa Krajowa</a:t>
            </a:r>
            <a:endParaRPr lang="pl-PL" dirty="0"/>
          </a:p>
        </p:txBody>
      </p:sp>
      <p:sp>
        <p:nvSpPr>
          <p:cNvPr id="32" name="Prostokąt 31"/>
          <p:cNvSpPr/>
          <p:nvPr/>
        </p:nvSpPr>
        <p:spPr>
          <a:xfrm>
            <a:off x="1547664" y="3212976"/>
            <a:ext cx="1728192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Zarząd </a:t>
            </a:r>
            <a:r>
              <a:rPr lang="pl-PL" b="1" dirty="0" smtClean="0">
                <a:solidFill>
                  <a:srgbClr val="FF0000"/>
                </a:solidFill>
              </a:rPr>
              <a:t>przystępuje</a:t>
            </a:r>
            <a:r>
              <a:rPr lang="pl-PL" dirty="0" smtClean="0">
                <a:solidFill>
                  <a:schemeClr val="tx1"/>
                </a:solidFill>
              </a:rPr>
              <a:t> do opracowania</a:t>
            </a:r>
            <a:endParaRPr lang="pl-PL" dirty="0">
              <a:solidFill>
                <a:schemeClr val="tx1"/>
              </a:solidFill>
            </a:endParaRPr>
          </a:p>
        </p:txBody>
      </p:sp>
      <p:cxnSp>
        <p:nvCxnSpPr>
          <p:cNvPr id="40" name="Łącznik prosty ze strzałką 39"/>
          <p:cNvCxnSpPr/>
          <p:nvPr/>
        </p:nvCxnSpPr>
        <p:spPr>
          <a:xfrm flipV="1">
            <a:off x="3923928" y="3284984"/>
            <a:ext cx="2088232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Prostokąt 40"/>
          <p:cNvSpPr/>
          <p:nvPr/>
        </p:nvSpPr>
        <p:spPr>
          <a:xfrm>
            <a:off x="3419872" y="3933056"/>
            <a:ext cx="1728192" cy="10801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Przedłożenie + zapewnienie realizacji</a:t>
            </a:r>
            <a:endParaRPr lang="pl-PL" dirty="0">
              <a:solidFill>
                <a:schemeClr val="tx1"/>
              </a:solidFill>
            </a:endParaRPr>
          </a:p>
        </p:txBody>
      </p:sp>
      <p:cxnSp>
        <p:nvCxnSpPr>
          <p:cNvPr id="48" name="Łącznik prosty 47"/>
          <p:cNvCxnSpPr/>
          <p:nvPr/>
        </p:nvCxnSpPr>
        <p:spPr>
          <a:xfrm flipV="1">
            <a:off x="4572000" y="6021288"/>
            <a:ext cx="3816424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y ze strzałką 49"/>
          <p:cNvCxnSpPr/>
          <p:nvPr/>
        </p:nvCxnSpPr>
        <p:spPr>
          <a:xfrm flipH="1" flipV="1">
            <a:off x="8316416" y="2204864"/>
            <a:ext cx="72008" cy="3816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Prostokąt 50"/>
          <p:cNvSpPr/>
          <p:nvPr/>
        </p:nvSpPr>
        <p:spPr>
          <a:xfrm>
            <a:off x="6876256" y="5589240"/>
            <a:ext cx="1656184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do zaopiniowania 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1" name="Prostokąt 60"/>
          <p:cNvSpPr/>
          <p:nvPr/>
        </p:nvSpPr>
        <p:spPr>
          <a:xfrm>
            <a:off x="5364088" y="4077072"/>
            <a:ext cx="2880320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Zlecenie uzupełnienia/ponownego opracowania</a:t>
            </a:r>
          </a:p>
          <a:p>
            <a:pPr algn="ctr"/>
            <a:r>
              <a:rPr lang="pl-PL" dirty="0" smtClean="0">
                <a:solidFill>
                  <a:schemeClr val="tx1"/>
                </a:solidFill>
              </a:rPr>
              <a:t>+ wyznaczenie terminu przygotowania</a:t>
            </a:r>
            <a:endParaRPr lang="pl-PL" dirty="0">
              <a:solidFill>
                <a:schemeClr val="tx1"/>
              </a:solidFill>
            </a:endParaRPr>
          </a:p>
        </p:txBody>
      </p:sp>
      <p:cxnSp>
        <p:nvCxnSpPr>
          <p:cNvPr id="63" name="Łącznik prosty ze strzałką 62"/>
          <p:cNvCxnSpPr>
            <a:endCxn id="17" idx="3"/>
          </p:cNvCxnSpPr>
          <p:nvPr/>
        </p:nvCxnSpPr>
        <p:spPr>
          <a:xfrm flipH="1">
            <a:off x="4572000" y="3573016"/>
            <a:ext cx="2592288" cy="2304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Łącznik prosty 28"/>
          <p:cNvCxnSpPr/>
          <p:nvPr/>
        </p:nvCxnSpPr>
        <p:spPr>
          <a:xfrm flipH="1">
            <a:off x="899592" y="2852936"/>
            <a:ext cx="511256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Łącznik prosty ze strzałką 32"/>
          <p:cNvCxnSpPr/>
          <p:nvPr/>
        </p:nvCxnSpPr>
        <p:spPr>
          <a:xfrm flipH="1">
            <a:off x="827584" y="2996952"/>
            <a:ext cx="72008" cy="2232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Prostokąt zaokrąglony 35"/>
          <p:cNvSpPr/>
          <p:nvPr/>
        </p:nvSpPr>
        <p:spPr>
          <a:xfrm>
            <a:off x="179512" y="5229200"/>
            <a:ext cx="165618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KURATOR</a:t>
            </a:r>
            <a:endParaRPr lang="pl-PL" dirty="0"/>
          </a:p>
        </p:txBody>
      </p:sp>
      <p:sp>
        <p:nvSpPr>
          <p:cNvPr id="38" name="Prostokąt 37"/>
          <p:cNvSpPr/>
          <p:nvPr/>
        </p:nvSpPr>
        <p:spPr>
          <a:xfrm>
            <a:off x="107504" y="2060848"/>
            <a:ext cx="1008112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KNF </a:t>
            </a:r>
            <a:r>
              <a:rPr lang="pl-PL" b="1" dirty="0" smtClean="0">
                <a:solidFill>
                  <a:srgbClr val="FF0000"/>
                </a:solidFill>
              </a:rPr>
              <a:t>może </a:t>
            </a:r>
            <a:r>
              <a:rPr lang="pl-PL" dirty="0" smtClean="0">
                <a:solidFill>
                  <a:schemeClr val="tx1"/>
                </a:solidFill>
              </a:rPr>
              <a:t>ustanowić</a:t>
            </a:r>
            <a:endParaRPr lang="pl-PL" dirty="0">
              <a:solidFill>
                <a:schemeClr val="tx1"/>
              </a:solidFill>
            </a:endParaRPr>
          </a:p>
        </p:txBody>
      </p:sp>
      <p:cxnSp>
        <p:nvCxnSpPr>
          <p:cNvPr id="42" name="Łącznik prosty ze strzałką 41"/>
          <p:cNvCxnSpPr/>
          <p:nvPr/>
        </p:nvCxnSpPr>
        <p:spPr>
          <a:xfrm flipV="1">
            <a:off x="971600" y="6237312"/>
            <a:ext cx="180020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Łącznik prosty 43"/>
          <p:cNvCxnSpPr/>
          <p:nvPr/>
        </p:nvCxnSpPr>
        <p:spPr>
          <a:xfrm>
            <a:off x="827584" y="6165304"/>
            <a:ext cx="14401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Prostokąt 44"/>
          <p:cNvSpPr/>
          <p:nvPr/>
        </p:nvSpPr>
        <p:spPr>
          <a:xfrm>
            <a:off x="1619672" y="5229200"/>
            <a:ext cx="1008112" cy="13681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Nadzór nad wykonaniem</a:t>
            </a:r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rzepły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Przepły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8364</TotalTime>
  <Words>1833</Words>
  <Application>Microsoft Office PowerPoint</Application>
  <PresentationFormat>Pokaz na ekranie (4:3)</PresentationFormat>
  <Paragraphs>209</Paragraphs>
  <Slides>30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1" baseType="lpstr">
      <vt:lpstr>Przepływ</vt:lpstr>
      <vt:lpstr>                 Sanacja spółdzielczych kas oszczędnościowo - kredytowych  </vt:lpstr>
      <vt:lpstr>Slajd 2</vt:lpstr>
      <vt:lpstr>Ustawa o spółdzielczych kasach oszczędnościowo – kredytowych z 1995 r.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Przesłanki ustanowienia zarządcy komisarycznego w kasie</vt:lpstr>
      <vt:lpstr>Slajd 13</vt:lpstr>
      <vt:lpstr>Slajd 14</vt:lpstr>
      <vt:lpstr>Slajd 15</vt:lpstr>
      <vt:lpstr>Slajd 16</vt:lpstr>
      <vt:lpstr>Slajd 17</vt:lpstr>
      <vt:lpstr>Slajd 18</vt:lpstr>
      <vt:lpstr>zasada stopniowania środków nadzorczych</vt:lpstr>
      <vt:lpstr>Slajd 20</vt:lpstr>
      <vt:lpstr>Slajd 21</vt:lpstr>
      <vt:lpstr>Slajd 22</vt:lpstr>
      <vt:lpstr>Slajd 23</vt:lpstr>
      <vt:lpstr>Slajd 24</vt:lpstr>
      <vt:lpstr>Slajd 25</vt:lpstr>
      <vt:lpstr>Slajd 26</vt:lpstr>
      <vt:lpstr>Slajd 27</vt:lpstr>
      <vt:lpstr>Slajd 28</vt:lpstr>
      <vt:lpstr>Wnioski</vt:lpstr>
      <vt:lpstr>Slajd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Nadzór nad świadczeniem usług płatniczych</dc:title>
  <dc:creator>tiw</dc:creator>
  <cp:lastModifiedBy>tiw</cp:lastModifiedBy>
  <cp:revision>480</cp:revision>
  <dcterms:created xsi:type="dcterms:W3CDTF">2010-01-20T14:30:33Z</dcterms:created>
  <dcterms:modified xsi:type="dcterms:W3CDTF">2013-10-15T13:53:02Z</dcterms:modified>
</cp:coreProperties>
</file>